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5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481C37-9029-4666-BF60-9C98B028C2D1}" type="datetimeFigureOut">
              <a:rPr lang="pt-BR" smtClean="0"/>
              <a:pPr/>
              <a:t>12/05/2014</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A8D733-B061-4DF2-8562-E4487ABEE5DE}" type="slidenum">
              <a:rPr lang="pt-BR" smtClean="0"/>
              <a:pPr/>
              <a:t>‹nº›</a:t>
            </a:fld>
            <a:endParaRPr lang="pt-BR"/>
          </a:p>
        </p:txBody>
      </p:sp>
    </p:spTree>
    <p:extLst>
      <p:ext uri="{BB962C8B-B14F-4D97-AF65-F5344CB8AC3E}">
        <p14:creationId xmlns:p14="http://schemas.microsoft.com/office/powerpoint/2010/main" xmlns="" val="4225858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Date Placeholder 6"/>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t-BR" smtClean="0"/>
              <a:t>Clique para editar o título mestre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25ABDB3-90C6-4886-9F3A-60DC42ABE572}" type="slidenum">
              <a:rPr lang="pt-BR" smtClean="0"/>
              <a:pPr/>
              <a:t>‹nº›</a:t>
            </a:fld>
            <a:endParaRPr lang="pt-BR"/>
          </a:p>
        </p:txBody>
      </p:sp>
      <p:sp>
        <p:nvSpPr>
          <p:cNvPr id="9" name="Content Placeholder 8"/>
          <p:cNvSpPr>
            <a:spLocks noGrp="1"/>
          </p:cNvSpPr>
          <p:nvPr>
            <p:ph sz="quarter" idx="13"/>
          </p:nvPr>
        </p:nvSpPr>
        <p:spPr>
          <a:xfrm>
            <a:off x="304800" y="381000"/>
            <a:ext cx="7772400" cy="494284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t-BR" smtClean="0"/>
              <a:t>Clique para editar o título mestre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8" name="Date Placeholder 7"/>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9" name="Slide Number Placeholder 8"/>
          <p:cNvSpPr>
            <a:spLocks noGrp="1"/>
          </p:cNvSpPr>
          <p:nvPr>
            <p:ph type="sldNum" sz="quarter" idx="11"/>
          </p:nvPr>
        </p:nvSpPr>
        <p:spPr/>
        <p:txBody>
          <a:bodyPr/>
          <a:lstStyle/>
          <a:p>
            <a:fld id="{E25ABDB3-90C6-4886-9F3A-60DC42ABE572}" type="slidenum">
              <a:rPr lang="pt-BR" smtClean="0"/>
              <a:pPr/>
              <a:t>‹nº›</a:t>
            </a:fld>
            <a:endParaRPr lang="pt-BR"/>
          </a:p>
        </p:txBody>
      </p:sp>
      <p:sp>
        <p:nvSpPr>
          <p:cNvPr id="10" name="Footer Placeholder 9"/>
          <p:cNvSpPr>
            <a:spLocks noGrp="1"/>
          </p:cNvSpPr>
          <p:nvPr>
            <p:ph type="ftr" sz="quarter" idx="12"/>
          </p:nvPr>
        </p:nvSpPr>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25ABDB3-90C6-4886-9F3A-60DC42ABE572}" type="slidenum">
              <a:rPr lang="pt-BR" smtClean="0"/>
              <a:pPr/>
              <a:t>‹nº›</a:t>
            </a:fld>
            <a:endParaRPr lang="pt-B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pt-B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069B254-25EA-4949-8BEF-019BA0B56B1B}" type="datetimeFigureOut">
              <a:rPr lang="pt-BR" smtClean="0"/>
              <a:pPr/>
              <a:t>12/05/2014</a:t>
            </a:fld>
            <a:endParaRPr lang="pt-B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sz="5400" dirty="0"/>
              <a:t>Aula </a:t>
            </a:r>
            <a:r>
              <a:rPr lang="pt-BR" sz="5400" dirty="0" smtClean="0"/>
              <a:t>1</a:t>
            </a:r>
            <a:br>
              <a:rPr lang="pt-BR" sz="5400" dirty="0" smtClean="0"/>
            </a:br>
            <a:r>
              <a:rPr lang="pt-BR" sz="5400" dirty="0" smtClean="0"/>
              <a:t>Origens </a:t>
            </a:r>
            <a:r>
              <a:rPr lang="pt-BR" sz="5400" dirty="0"/>
              <a:t>do pensamento estratégico</a:t>
            </a:r>
          </a:p>
        </p:txBody>
      </p:sp>
      <p:sp>
        <p:nvSpPr>
          <p:cNvPr id="3" name="Subtítulo 2"/>
          <p:cNvSpPr>
            <a:spLocks noGrp="1"/>
          </p:cNvSpPr>
          <p:nvPr>
            <p:ph type="subTitle" idx="1"/>
          </p:nvPr>
        </p:nvSpPr>
        <p:spPr/>
        <p:txBody>
          <a:bodyPr>
            <a:normAutofit lnSpcReduction="10000"/>
          </a:bodyPr>
          <a:lstStyle/>
          <a:p>
            <a:r>
              <a:rPr lang="pt-BR" dirty="0" smtClean="0"/>
              <a:t>Profa. Dra. Katia </a:t>
            </a:r>
            <a:r>
              <a:rPr lang="pt-BR" dirty="0" err="1" smtClean="0"/>
              <a:t>Saisi</a:t>
            </a:r>
            <a:endParaRPr lang="pt-BR" dirty="0" smtClean="0"/>
          </a:p>
          <a:p>
            <a:r>
              <a:rPr lang="pt-BR" dirty="0" smtClean="0"/>
              <a:t>Planejamento </a:t>
            </a:r>
            <a:r>
              <a:rPr lang="pt-BR" dirty="0"/>
              <a:t>Estratégico de Campanhas </a:t>
            </a:r>
            <a:r>
              <a:rPr lang="pt-BR" dirty="0" smtClean="0"/>
              <a:t>Eleitorais</a:t>
            </a:r>
          </a:p>
          <a:p>
            <a:r>
              <a:rPr lang="pt-BR" dirty="0" smtClean="0"/>
              <a:t>Instituto do Legislativo Paulista</a:t>
            </a:r>
          </a:p>
        </p:txBody>
      </p:sp>
    </p:spTree>
    <p:extLst>
      <p:ext uri="{BB962C8B-B14F-4D97-AF65-F5344CB8AC3E}">
        <p14:creationId xmlns:p14="http://schemas.microsoft.com/office/powerpoint/2010/main" xmlns="" val="3436150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err="1" smtClean="0"/>
              <a:t>Virtù</a:t>
            </a:r>
            <a:r>
              <a:rPr lang="pt-BR" sz="4000" dirty="0" smtClean="0"/>
              <a:t> x fortuna</a:t>
            </a:r>
            <a:endParaRPr lang="pt-BR" sz="4000" dirty="0"/>
          </a:p>
        </p:txBody>
      </p:sp>
      <p:sp>
        <p:nvSpPr>
          <p:cNvPr id="3" name="Espaço Reservado para Conteúdo 2"/>
          <p:cNvSpPr>
            <a:spLocks noGrp="1"/>
          </p:cNvSpPr>
          <p:nvPr>
            <p:ph idx="1"/>
          </p:nvPr>
        </p:nvSpPr>
        <p:spPr/>
        <p:txBody>
          <a:bodyPr/>
          <a:lstStyle/>
          <a:p>
            <a:r>
              <a:rPr lang="pt-BR" dirty="0"/>
              <a:t>Maquiavel observou que o estadista deve contar, para ter sucesso, com sua própria capacidade pessoal e determinação, qualidades a que denominou por </a:t>
            </a:r>
            <a:r>
              <a:rPr lang="pt-BR" i="1" dirty="0" err="1"/>
              <a:t>virtù</a:t>
            </a:r>
            <a:r>
              <a:rPr lang="pt-BR" dirty="0"/>
              <a:t>, ou seja, as próprias virtudes do estadista ou político. </a:t>
            </a:r>
            <a:endParaRPr lang="pt-BR" dirty="0" smtClean="0"/>
          </a:p>
          <a:p>
            <a:r>
              <a:rPr lang="pt-BR" dirty="0" smtClean="0"/>
              <a:t>Mas </a:t>
            </a:r>
            <a:r>
              <a:rPr lang="pt-BR" dirty="0"/>
              <a:t>apontou que não bastam as qualidades pessoais. É preciso também considerar o ambiente externo, as circunstâncias, o contexto, ou </a:t>
            </a:r>
            <a:r>
              <a:rPr lang="pt-BR" i="1" dirty="0"/>
              <a:t>fortuna, </a:t>
            </a:r>
            <a:r>
              <a:rPr lang="pt-BR" dirty="0"/>
              <a:t>a sorte (para o bem ou para o mal), a oportunidade, o acaso, o destino. </a:t>
            </a:r>
            <a:endParaRPr lang="pt-BR" dirty="0" smtClean="0"/>
          </a:p>
          <a:p>
            <a:r>
              <a:rPr lang="pt-BR" dirty="0" smtClean="0"/>
              <a:t>O </a:t>
            </a:r>
            <a:r>
              <a:rPr lang="pt-BR" dirty="0"/>
              <a:t>equilíbrio entre a </a:t>
            </a:r>
            <a:r>
              <a:rPr lang="pt-BR" i="1" dirty="0" err="1"/>
              <a:t>virtù</a:t>
            </a:r>
            <a:r>
              <a:rPr lang="pt-BR" dirty="0"/>
              <a:t> e a </a:t>
            </a:r>
            <a:r>
              <a:rPr lang="pt-BR" i="1" dirty="0"/>
              <a:t>fortuna</a:t>
            </a:r>
            <a:r>
              <a:rPr lang="pt-BR" dirty="0"/>
              <a:t> do príncipe é que explicam o sucesso ou o fracasso do projeto de poder.</a:t>
            </a:r>
          </a:p>
          <a:p>
            <a:endParaRPr lang="pt-BR" dirty="0"/>
          </a:p>
        </p:txBody>
      </p:sp>
    </p:spTree>
    <p:extLst>
      <p:ext uri="{BB962C8B-B14F-4D97-AF65-F5344CB8AC3E}">
        <p14:creationId xmlns:p14="http://schemas.microsoft.com/office/powerpoint/2010/main" xmlns="" val="8612570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t>Algumas ideias de Maquiavel</a:t>
            </a:r>
            <a:endParaRPr lang="pt-BR" sz="4000" dirty="0"/>
          </a:p>
        </p:txBody>
      </p:sp>
      <p:sp>
        <p:nvSpPr>
          <p:cNvPr id="3" name="Espaço Reservado para Conteúdo 2"/>
          <p:cNvSpPr>
            <a:spLocks noGrp="1"/>
          </p:cNvSpPr>
          <p:nvPr>
            <p:ph idx="1"/>
          </p:nvPr>
        </p:nvSpPr>
        <p:spPr/>
        <p:txBody>
          <a:bodyPr>
            <a:normAutofit fontScale="77500" lnSpcReduction="20000"/>
          </a:bodyPr>
          <a:lstStyle/>
          <a:p>
            <a:pPr lvl="0"/>
            <a:r>
              <a:rPr lang="pt-BR" i="1" dirty="0"/>
              <a:t>Há três espécies de cérebros: uns entendem por si próprios; os outros discernem o que os primeiros entendem; e os terceiros não entendem nem por si próprios nem pelos outros; os primeiros são excelentíssimos; os segundos excelentes; e os </a:t>
            </a:r>
            <a:r>
              <a:rPr lang="pt-BR" i="1" dirty="0" smtClean="0"/>
              <a:t>terceiros, </a:t>
            </a:r>
            <a:r>
              <a:rPr lang="pt-BR" i="1" dirty="0"/>
              <a:t>totalmente inúteis.</a:t>
            </a:r>
            <a:endParaRPr lang="pt-BR" dirty="0"/>
          </a:p>
          <a:p>
            <a:pPr lvl="0"/>
            <a:r>
              <a:rPr lang="pt-BR" i="1" dirty="0"/>
              <a:t>Os homens têm menos escrúpulos em ofender quem se faz amar do que quem se faz temer, pois o amor é mantido por vínculos de gratidão que se rompem quando deixam de ser </a:t>
            </a:r>
            <a:r>
              <a:rPr lang="pt-BR" i="1" dirty="0" smtClean="0"/>
              <a:t>necessários, </a:t>
            </a:r>
            <a:r>
              <a:rPr lang="pt-BR" i="1" dirty="0"/>
              <a:t>já que os homens são egoístas; mas o temor é mantido pelo medo do castigo, que nunca falha. </a:t>
            </a:r>
            <a:endParaRPr lang="pt-BR" dirty="0"/>
          </a:p>
          <a:p>
            <a:pPr lvl="0"/>
            <a:r>
              <a:rPr lang="pt-BR" i="1" dirty="0"/>
              <a:t>Não se pode chamar de "valor" assassinar seus cidadãos, trair seus amigos, faltar a palavra dada, ser desapiedado, não ter religião. Essas atitudes podem levar à conquista de um império, mas não à glória. </a:t>
            </a:r>
            <a:endParaRPr lang="pt-BR" dirty="0"/>
          </a:p>
          <a:p>
            <a:pPr lvl="0"/>
            <a:r>
              <a:rPr lang="pt-BR" i="1" dirty="0"/>
              <a:t>Quando fizer o bem, faça-o aos poucos. Quando for praticar o mal, fazê-lo de uma vez só.</a:t>
            </a:r>
            <a:endParaRPr lang="pt-BR" dirty="0"/>
          </a:p>
          <a:p>
            <a:pPr lvl="0"/>
            <a:r>
              <a:rPr lang="pt-BR" i="1" dirty="0"/>
              <a:t>Homens ofendem por medo ou por ódio.</a:t>
            </a:r>
            <a:endParaRPr lang="pt-BR" dirty="0"/>
          </a:p>
          <a:p>
            <a:pPr lvl="0"/>
            <a:r>
              <a:rPr lang="pt-BR" i="1" dirty="0"/>
              <a:t>Os fins justificam os meios.</a:t>
            </a:r>
            <a:endParaRPr lang="pt-BR" dirty="0"/>
          </a:p>
          <a:p>
            <a:pPr lvl="0"/>
            <a:r>
              <a:rPr lang="pt-BR" i="1" dirty="0"/>
              <a:t>Nenhum indício melhor se pode ter a respeito de um homem do que a companhia que frequenta: o que tem companheiros decentes e honestos adquire, merecidamente, bom nome, porque é impossível que não tenha alguma semelhança com eles. </a:t>
            </a:r>
            <a:endParaRPr lang="pt-BR" dirty="0"/>
          </a:p>
        </p:txBody>
      </p:sp>
    </p:spTree>
    <p:extLst>
      <p:ext uri="{BB962C8B-B14F-4D97-AF65-F5344CB8AC3E}">
        <p14:creationId xmlns:p14="http://schemas.microsoft.com/office/powerpoint/2010/main" xmlns="" val="8408914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800" dirty="0"/>
              <a:t>Algumas ideias de Maquiavel</a:t>
            </a:r>
            <a:endParaRPr lang="pt-BR" dirty="0"/>
          </a:p>
        </p:txBody>
      </p:sp>
      <p:sp>
        <p:nvSpPr>
          <p:cNvPr id="3" name="Espaço Reservado para Conteúdo 2"/>
          <p:cNvSpPr>
            <a:spLocks noGrp="1"/>
          </p:cNvSpPr>
          <p:nvPr>
            <p:ph idx="1"/>
          </p:nvPr>
        </p:nvSpPr>
        <p:spPr/>
        <p:txBody>
          <a:bodyPr>
            <a:normAutofit fontScale="85000" lnSpcReduction="10000"/>
          </a:bodyPr>
          <a:lstStyle/>
          <a:p>
            <a:pPr lvl="0"/>
            <a:r>
              <a:rPr lang="pt-BR" i="1" dirty="0"/>
              <a:t>Os homens em geral formam suas opiniões </a:t>
            </a:r>
            <a:r>
              <a:rPr lang="pt-BR" i="1" dirty="0" smtClean="0"/>
              <a:t>guiando-se </a:t>
            </a:r>
            <a:r>
              <a:rPr lang="pt-BR" i="1" dirty="0"/>
              <a:t>antes pela vista do que pelo tato, pois todos sabem ver mas poucos sentir. Cada qual vê o que parecemos ser, poucos sentem o que realmente somos.</a:t>
            </a:r>
            <a:endParaRPr lang="pt-BR" dirty="0"/>
          </a:p>
          <a:p>
            <a:pPr lvl="0"/>
            <a:r>
              <a:rPr lang="pt-BR" i="1" dirty="0"/>
              <a:t>Quero ir para o inferno, não para o céu. No inferno, gozarei da companhia de papas, reis e príncipes. No céu, só terei por companhia mendigos, monges, eremitas e apóstolos.</a:t>
            </a:r>
            <a:endParaRPr lang="pt-BR" dirty="0"/>
          </a:p>
          <a:p>
            <a:pPr lvl="0"/>
            <a:r>
              <a:rPr lang="pt-BR" i="1" dirty="0"/>
              <a:t>Creio que seriam desejáveis ambas as coisas, mas, como é difícil reuni-las, é mais seguro ser temido do que amado.</a:t>
            </a:r>
            <a:endParaRPr lang="pt-BR" dirty="0"/>
          </a:p>
          <a:p>
            <a:pPr lvl="0"/>
            <a:r>
              <a:rPr lang="pt-BR" i="1" dirty="0"/>
              <a:t>Porque a todos é concedido ver, mas a poucos é dado perceber. Todos veem o que tu aparentas ser, poucos percebem aquilo que tu és.</a:t>
            </a:r>
            <a:endParaRPr lang="pt-BR" dirty="0"/>
          </a:p>
          <a:p>
            <a:pPr lvl="0"/>
            <a:r>
              <a:rPr lang="pt-BR" i="1" dirty="0"/>
              <a:t>A primeira impressão que se tem de um governante e da sua inteligência é dada pelos homens que o cercam.</a:t>
            </a:r>
            <a:endParaRPr lang="pt-BR" dirty="0"/>
          </a:p>
          <a:p>
            <a:pPr lvl="0"/>
            <a:r>
              <a:rPr lang="pt-BR" i="1" dirty="0" smtClean="0"/>
              <a:t>Quem, </a:t>
            </a:r>
            <a:r>
              <a:rPr lang="pt-BR" i="1" dirty="0"/>
              <a:t>num mundo cheio de </a:t>
            </a:r>
            <a:r>
              <a:rPr lang="pt-BR" i="1" dirty="0" smtClean="0"/>
              <a:t>perversos, </a:t>
            </a:r>
            <a:r>
              <a:rPr lang="pt-BR" i="1" dirty="0"/>
              <a:t>pretende seguir em tudo os ditames da </a:t>
            </a:r>
            <a:r>
              <a:rPr lang="pt-BR" i="1" dirty="0" smtClean="0"/>
              <a:t>bondade caminha </a:t>
            </a:r>
            <a:r>
              <a:rPr lang="pt-BR" i="1" dirty="0"/>
              <a:t>inevitavelmente para a própria perdição.</a:t>
            </a:r>
            <a:endParaRPr lang="pt-BR" dirty="0"/>
          </a:p>
          <a:p>
            <a:pPr lvl="0"/>
            <a:r>
              <a:rPr lang="pt-BR" i="1" dirty="0"/>
              <a:t>Um príncipe sábio deve observar modos similares e nunca, em tempo de paz, ficar ocioso. </a:t>
            </a:r>
            <a:endParaRPr lang="pt-BR" dirty="0"/>
          </a:p>
        </p:txBody>
      </p:sp>
    </p:spTree>
    <p:extLst>
      <p:ext uri="{BB962C8B-B14F-4D97-AF65-F5344CB8AC3E}">
        <p14:creationId xmlns:p14="http://schemas.microsoft.com/office/powerpoint/2010/main" xmlns="" val="3340031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74638"/>
            <a:ext cx="7537648" cy="1143000"/>
          </a:xfrm>
        </p:spPr>
        <p:txBody>
          <a:bodyPr/>
          <a:lstStyle/>
          <a:p>
            <a:r>
              <a:rPr lang="pt-BR" sz="4000" dirty="0" err="1"/>
              <a:t>Miyamoto</a:t>
            </a:r>
            <a:r>
              <a:rPr lang="pt-BR" sz="4000" dirty="0"/>
              <a:t> </a:t>
            </a:r>
            <a:r>
              <a:rPr lang="pt-BR" sz="4000" dirty="0" err="1"/>
              <a:t>Musashi</a:t>
            </a:r>
            <a:r>
              <a:rPr lang="pt-BR" sz="4000" dirty="0"/>
              <a:t> </a:t>
            </a:r>
            <a:r>
              <a:rPr lang="pt-BR" sz="4000" dirty="0" smtClean="0"/>
              <a:t/>
            </a:r>
            <a:br>
              <a:rPr lang="pt-BR" sz="4000" dirty="0" smtClean="0"/>
            </a:br>
            <a:r>
              <a:rPr lang="pt-BR" sz="4000" dirty="0" smtClean="0"/>
              <a:t>e </a:t>
            </a:r>
            <a:r>
              <a:rPr lang="pt-BR" sz="4000" i="1" dirty="0"/>
              <a:t>O Livro dos Cinco Anéis</a:t>
            </a:r>
            <a:endParaRPr lang="pt-BR" dirty="0"/>
          </a:p>
        </p:txBody>
      </p:sp>
      <p:sp>
        <p:nvSpPr>
          <p:cNvPr id="3" name="Espaço Reservado para Conteúdo 2"/>
          <p:cNvSpPr>
            <a:spLocks noGrp="1"/>
          </p:cNvSpPr>
          <p:nvPr>
            <p:ph idx="1"/>
          </p:nvPr>
        </p:nvSpPr>
        <p:spPr>
          <a:xfrm>
            <a:off x="2339752" y="1600200"/>
            <a:ext cx="5737448" cy="4800600"/>
          </a:xfrm>
        </p:spPr>
        <p:txBody>
          <a:bodyPr>
            <a:normAutofit lnSpcReduction="10000"/>
          </a:bodyPr>
          <a:lstStyle/>
          <a:p>
            <a:r>
              <a:rPr lang="pt-BR" dirty="0"/>
              <a:t>Conhecido pelos japoneses como o Santo da Espada, </a:t>
            </a:r>
            <a:r>
              <a:rPr lang="pt-BR" dirty="0" err="1"/>
              <a:t>Miyamoto</a:t>
            </a:r>
            <a:r>
              <a:rPr lang="pt-BR" dirty="0"/>
              <a:t> </a:t>
            </a:r>
            <a:r>
              <a:rPr lang="pt-BR" dirty="0" err="1"/>
              <a:t>Musashi</a:t>
            </a:r>
            <a:r>
              <a:rPr lang="pt-BR" dirty="0"/>
              <a:t> (1584-1645) escreveu, no século XVII, </a:t>
            </a:r>
            <a:r>
              <a:rPr lang="pt-BR" i="1" dirty="0"/>
              <a:t>O Livro dos Cinco </a:t>
            </a:r>
            <a:r>
              <a:rPr lang="pt-BR" i="1" dirty="0" smtClean="0"/>
              <a:t>Anéis.</a:t>
            </a:r>
          </a:p>
          <a:p>
            <a:r>
              <a:rPr lang="pt-BR" dirty="0" smtClean="0"/>
              <a:t>Trata-se de</a:t>
            </a:r>
            <a:r>
              <a:rPr lang="pt-BR" i="1" dirty="0" smtClean="0"/>
              <a:t> </a:t>
            </a:r>
            <a:r>
              <a:rPr lang="pt-BR" dirty="0"/>
              <a:t>um texto sobre o </a:t>
            </a:r>
            <a:r>
              <a:rPr lang="pt-BR" dirty="0" err="1"/>
              <a:t>Kenjutsu</a:t>
            </a:r>
            <a:r>
              <a:rPr lang="pt-BR" dirty="0"/>
              <a:t> </a:t>
            </a:r>
            <a:r>
              <a:rPr lang="pt-BR" dirty="0" smtClean="0"/>
              <a:t>(tipo de arte marcial com espadas) e </a:t>
            </a:r>
            <a:r>
              <a:rPr lang="pt-BR" dirty="0"/>
              <a:t>as artes marciais de um modo geral, que é considerado o tratado clássico sobre estratégia militar do Japão. É o livro dos samurais.</a:t>
            </a:r>
          </a:p>
          <a:p>
            <a:r>
              <a:rPr lang="pt-BR" dirty="0"/>
              <a:t>Criou o </a:t>
            </a:r>
            <a:r>
              <a:rPr lang="pt-BR" dirty="0" err="1"/>
              <a:t>Niten</a:t>
            </a:r>
            <a:r>
              <a:rPr lang="pt-BR" dirty="0"/>
              <a:t> </a:t>
            </a:r>
            <a:r>
              <a:rPr lang="pt-BR" dirty="0" err="1"/>
              <a:t>Ichi</a:t>
            </a:r>
            <a:r>
              <a:rPr lang="pt-BR" dirty="0"/>
              <a:t> </a:t>
            </a:r>
            <a:r>
              <a:rPr lang="pt-BR" dirty="0" err="1"/>
              <a:t>Ryu</a:t>
            </a:r>
            <a:r>
              <a:rPr lang="pt-BR" dirty="0"/>
              <a:t>, um dos mais famosos estilos de </a:t>
            </a:r>
            <a:r>
              <a:rPr lang="pt-BR" dirty="0" err="1"/>
              <a:t>Kenjutsu</a:t>
            </a:r>
            <a:r>
              <a:rPr lang="pt-BR" dirty="0"/>
              <a:t>, a arte do manuseio da espada, especialmente conhecido por suas técnicas com duas espadas simultaneamente.</a:t>
            </a:r>
          </a:p>
          <a:p>
            <a:pPr marL="114300" indent="0">
              <a:buNone/>
            </a:pPr>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1772817"/>
            <a:ext cx="2016224" cy="3150349"/>
          </a:xfrm>
          <a:prstGeom prst="rect">
            <a:avLst/>
          </a:prstGeom>
        </p:spPr>
      </p:pic>
    </p:spTree>
    <p:extLst>
      <p:ext uri="{BB962C8B-B14F-4D97-AF65-F5344CB8AC3E}">
        <p14:creationId xmlns:p14="http://schemas.microsoft.com/office/powerpoint/2010/main" xmlns="" val="2134495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Estrutura do livro</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a:t>Cada capítulo é dedicado a um elemento. O primeiro, Terra, trata sobre o Caminho da Estratégia pelo ponto de vista do estilo </a:t>
            </a:r>
            <a:r>
              <a:rPr lang="pt-BR" dirty="0" err="1"/>
              <a:t>Niten</a:t>
            </a:r>
            <a:r>
              <a:rPr lang="pt-BR" dirty="0"/>
              <a:t> </a:t>
            </a:r>
            <a:r>
              <a:rPr lang="pt-BR" dirty="0" err="1"/>
              <a:t>Ichi</a:t>
            </a:r>
            <a:r>
              <a:rPr lang="pt-BR" dirty="0"/>
              <a:t> </a:t>
            </a:r>
            <a:r>
              <a:rPr lang="pt-BR" dirty="0" err="1"/>
              <a:t>Ryu</a:t>
            </a:r>
            <a:r>
              <a:rPr lang="pt-BR" dirty="0"/>
              <a:t>, advertindo que devemos observar e conhecer as menores e as maiores coisas; as mais superficiais e as mais sutis e profundas. </a:t>
            </a:r>
          </a:p>
          <a:p>
            <a:r>
              <a:rPr lang="pt-BR" dirty="0"/>
              <a:t>No segundo, Água, diz que jamais entenderemos os princípios descritos apenas lendo, memorizando ou imitando. É preciso realmente sentir, deixar que a percepção tome conta de corpo, para evitar erros de interpretação.</a:t>
            </a:r>
          </a:p>
          <a:p>
            <a:r>
              <a:rPr lang="pt-BR" dirty="0"/>
              <a:t>No capítulo do </a:t>
            </a:r>
            <a:r>
              <a:rPr lang="pt-BR" dirty="0" smtClean="0"/>
              <a:t>Fogo, </a:t>
            </a:r>
            <a:r>
              <a:rPr lang="pt-BR" dirty="0"/>
              <a:t>o assunto é a luta, a estratégia em si, e fica bem claro que o estilo </a:t>
            </a:r>
            <a:r>
              <a:rPr lang="pt-BR" dirty="0" err="1"/>
              <a:t>Niten</a:t>
            </a:r>
            <a:r>
              <a:rPr lang="pt-BR" dirty="0"/>
              <a:t> </a:t>
            </a:r>
            <a:r>
              <a:rPr lang="pt-BR" dirty="0" err="1"/>
              <a:t>Ichi</a:t>
            </a:r>
            <a:r>
              <a:rPr lang="pt-BR" dirty="0"/>
              <a:t> era baseado na eterna prática e disputa. </a:t>
            </a:r>
          </a:p>
          <a:p>
            <a:r>
              <a:rPr lang="pt-BR" dirty="0"/>
              <a:t>O quarto livro é chamado de livro do Vento. Neste </a:t>
            </a:r>
            <a:r>
              <a:rPr lang="pt-BR" dirty="0" smtClean="0"/>
              <a:t>livro, </a:t>
            </a:r>
            <a:r>
              <a:rPr lang="pt-BR" dirty="0"/>
              <a:t>analisa outros estilos, comparando-os ao seu.</a:t>
            </a:r>
          </a:p>
          <a:p>
            <a:r>
              <a:rPr lang="pt-BR" dirty="0"/>
              <a:t>Por último, há o livro do Vazio, termo utilizado para designar aquilo que não tem começo nem fim. Os princípios devem ser entendidos internamente, com o coração, e não seguidos à risca. Só assim percebe-se que todas as coisas estão interligadas e que o caminho é um só, livre de ânsia de resultados e com propósito desembaraçado. </a:t>
            </a:r>
          </a:p>
          <a:p>
            <a:endParaRPr lang="pt-BR" dirty="0"/>
          </a:p>
        </p:txBody>
      </p:sp>
    </p:spTree>
    <p:extLst>
      <p:ext uri="{BB962C8B-B14F-4D97-AF65-F5344CB8AC3E}">
        <p14:creationId xmlns:p14="http://schemas.microsoft.com/office/powerpoint/2010/main" xmlns="" val="33635767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Algumas máximas de </a:t>
            </a:r>
            <a:r>
              <a:rPr lang="pt-BR" dirty="0" err="1" smtClean="0"/>
              <a:t>Musashi</a:t>
            </a:r>
            <a:endParaRPr lang="pt-BR" dirty="0"/>
          </a:p>
        </p:txBody>
      </p:sp>
      <p:sp>
        <p:nvSpPr>
          <p:cNvPr id="3" name="Espaço Reservado para Conteúdo 2"/>
          <p:cNvSpPr>
            <a:spLocks noGrp="1"/>
          </p:cNvSpPr>
          <p:nvPr>
            <p:ph idx="1"/>
          </p:nvPr>
        </p:nvSpPr>
        <p:spPr/>
        <p:txBody>
          <a:bodyPr>
            <a:normAutofit fontScale="92500"/>
          </a:bodyPr>
          <a:lstStyle/>
          <a:p>
            <a:pPr lvl="0"/>
            <a:r>
              <a:rPr lang="pt-BR" i="1" dirty="0"/>
              <a:t>O princípio da estratégia é: tendo-se uma coisa, conhecem-se dez mil coisas.</a:t>
            </a:r>
            <a:endParaRPr lang="pt-BR" dirty="0"/>
          </a:p>
          <a:p>
            <a:pPr lvl="0"/>
            <a:r>
              <a:rPr lang="pt-BR" i="1" dirty="0"/>
              <a:t>Você não deve copiar os outros, e sim utilizar as armas que consegue manejar com propriedade.</a:t>
            </a:r>
            <a:endParaRPr lang="pt-BR" dirty="0"/>
          </a:p>
          <a:p>
            <a:pPr lvl="0"/>
            <a:r>
              <a:rPr lang="pt-BR" i="1" dirty="0"/>
              <a:t>O caminho da estratégia: 1) Não pense com desonestidade; 2) O caminho está no treinamento; 3) Trave contato com todas as artes; 4) Conheça o caminho de todas as profissões; 5) Aprenda a distinguir ganho de perda nos assuntos materiais; 6) Desenvolva o julgamento intuitivo e a compreensão de tudo; 7) Perceba as coisas que não podem ser vistas; 8) Preste atenção até no que não tem importância; 9) Não faça nada que de nada sirva.</a:t>
            </a:r>
            <a:endParaRPr lang="pt-BR" dirty="0"/>
          </a:p>
          <a:p>
            <a:pPr lvl="0"/>
            <a:r>
              <a:rPr lang="pt-BR" i="1" dirty="0"/>
              <a:t>Na estratégia, é importante ver as coisas distantes como se estivessem próximas e ter uma visão distanciada das coisas próximas</a:t>
            </a:r>
            <a:r>
              <a:rPr lang="pt-BR" i="1" dirty="0" smtClean="0"/>
              <a:t>.</a:t>
            </a:r>
            <a:endParaRPr lang="pt-BR" dirty="0"/>
          </a:p>
        </p:txBody>
      </p:sp>
    </p:spTree>
    <p:extLst>
      <p:ext uri="{BB962C8B-B14F-4D97-AF65-F5344CB8AC3E}">
        <p14:creationId xmlns:p14="http://schemas.microsoft.com/office/powerpoint/2010/main" xmlns="" val="22172246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a:t>Cardeal </a:t>
            </a:r>
            <a:r>
              <a:rPr lang="pt-BR" sz="4000" dirty="0" err="1"/>
              <a:t>Mazarin</a:t>
            </a:r>
            <a:r>
              <a:rPr lang="pt-BR" sz="4000" dirty="0"/>
              <a:t> e o </a:t>
            </a:r>
            <a:r>
              <a:rPr lang="pt-BR" sz="4000" i="1" dirty="0"/>
              <a:t>Breviário dos </a:t>
            </a:r>
            <a:r>
              <a:rPr lang="pt-BR" sz="4000" i="1" dirty="0" smtClean="0"/>
              <a:t>Políticos</a:t>
            </a:r>
            <a:endParaRPr lang="pt-BR" sz="4000" dirty="0"/>
          </a:p>
        </p:txBody>
      </p:sp>
      <p:sp>
        <p:nvSpPr>
          <p:cNvPr id="3" name="Espaço Reservado para Conteúdo 2"/>
          <p:cNvSpPr>
            <a:spLocks noGrp="1"/>
          </p:cNvSpPr>
          <p:nvPr>
            <p:ph idx="1"/>
          </p:nvPr>
        </p:nvSpPr>
        <p:spPr>
          <a:xfrm>
            <a:off x="3100266" y="1600200"/>
            <a:ext cx="4976934" cy="4800600"/>
          </a:xfrm>
        </p:spPr>
        <p:txBody>
          <a:bodyPr>
            <a:normAutofit lnSpcReduction="10000"/>
          </a:bodyPr>
          <a:lstStyle/>
          <a:p>
            <a:r>
              <a:rPr lang="pt-BR" dirty="0" smtClean="0"/>
              <a:t>O italiano </a:t>
            </a:r>
            <a:r>
              <a:rPr lang="pt-BR" dirty="0"/>
              <a:t>Giulio </a:t>
            </a:r>
            <a:r>
              <a:rPr lang="pt-BR" dirty="0" err="1"/>
              <a:t>Mazzarino</a:t>
            </a:r>
            <a:r>
              <a:rPr lang="pt-BR" dirty="0"/>
              <a:t> (1602-1661) foi enviado pelo papa à França como monsenhor. </a:t>
            </a:r>
            <a:endParaRPr lang="pt-BR" dirty="0" smtClean="0"/>
          </a:p>
          <a:p>
            <a:r>
              <a:rPr lang="pt-BR" dirty="0" smtClean="0"/>
              <a:t>Naturalizou-se </a:t>
            </a:r>
            <a:r>
              <a:rPr lang="pt-BR" dirty="0"/>
              <a:t>francês e adotou o nome de Jules </a:t>
            </a:r>
            <a:r>
              <a:rPr lang="pt-BR" dirty="0" err="1"/>
              <a:t>Mazarin</a:t>
            </a:r>
            <a:r>
              <a:rPr lang="pt-BR" dirty="0"/>
              <a:t>. Ascendeu na carreira e ingressou no serviço de Luís XIII, indicado pelo cardeal </a:t>
            </a:r>
            <a:r>
              <a:rPr lang="pt-BR" dirty="0" err="1"/>
              <a:t>Richelieu</a:t>
            </a:r>
            <a:r>
              <a:rPr lang="pt-BR" dirty="0"/>
              <a:t>. Acabou sendo seu sucessor e chegou a ser primeiro-ministro, tornando-se senhor absoluto do reino. </a:t>
            </a:r>
            <a:endParaRPr lang="pt-BR" dirty="0" smtClean="0"/>
          </a:p>
          <a:p>
            <a:r>
              <a:rPr lang="pt-BR" dirty="0"/>
              <a:t>Antes de morrer, escreveu o pequeno livro </a:t>
            </a:r>
            <a:r>
              <a:rPr lang="pt-BR" i="1" dirty="0"/>
              <a:t>Breviário dos Políticos, </a:t>
            </a:r>
            <a:r>
              <a:rPr lang="pt-BR" dirty="0"/>
              <a:t>um guia para aqueles que sonham em conquistar o poder.</a:t>
            </a:r>
          </a:p>
          <a:p>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8070" y="1700808"/>
            <a:ext cx="2632723" cy="3528392"/>
          </a:xfrm>
          <a:prstGeom prst="rect">
            <a:avLst/>
          </a:prstGeom>
        </p:spPr>
      </p:pic>
    </p:spTree>
    <p:extLst>
      <p:ext uri="{BB962C8B-B14F-4D97-AF65-F5344CB8AC3E}">
        <p14:creationId xmlns:p14="http://schemas.microsoft.com/office/powerpoint/2010/main" xmlns="" val="18945152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t>Máximas de </a:t>
            </a:r>
            <a:r>
              <a:rPr lang="pt-BR" sz="4000" dirty="0" err="1" smtClean="0"/>
              <a:t>Mazarin</a:t>
            </a:r>
            <a:endParaRPr lang="pt-BR" sz="4000" dirty="0"/>
          </a:p>
        </p:txBody>
      </p:sp>
      <p:sp>
        <p:nvSpPr>
          <p:cNvPr id="3" name="Espaço Reservado para Conteúdo 2"/>
          <p:cNvSpPr>
            <a:spLocks noGrp="1"/>
          </p:cNvSpPr>
          <p:nvPr>
            <p:ph idx="1"/>
          </p:nvPr>
        </p:nvSpPr>
        <p:spPr/>
        <p:txBody>
          <a:bodyPr>
            <a:noAutofit/>
          </a:bodyPr>
          <a:lstStyle/>
          <a:p>
            <a:pPr lvl="0"/>
            <a:r>
              <a:rPr lang="pt-BR" sz="1700" i="1" dirty="0"/>
              <a:t>Fala sempre com um ar de sinceridade. Faz crer que cada frase saída da tua boca vem diretamente do coração e que tua única preocupação é o bem comum e afirma, além disso, que nada te é mais odioso do que a bajulação.</a:t>
            </a:r>
            <a:endParaRPr lang="pt-BR" sz="1700" dirty="0"/>
          </a:p>
          <a:p>
            <a:pPr lvl="0"/>
            <a:r>
              <a:rPr lang="pt-BR" sz="1700" i="1" dirty="0"/>
              <a:t>Guarda sempre forças em reserva, a fim de que ninguém possa conhecer os limites de teu poder. </a:t>
            </a:r>
            <a:endParaRPr lang="pt-BR" sz="1700" dirty="0"/>
          </a:p>
          <a:p>
            <a:pPr lvl="0"/>
            <a:r>
              <a:rPr lang="pt-BR" sz="1700" i="1" dirty="0" smtClean="0"/>
              <a:t>Quando </a:t>
            </a:r>
            <a:r>
              <a:rPr lang="pt-BR" sz="1700" i="1" dirty="0"/>
              <a:t>um homem é atingido por um grande desgosto, aproveita essa ocasião para adulá-lo e consolá-lo. É com frequência </a:t>
            </a:r>
            <a:r>
              <a:rPr lang="pt-BR" sz="1700" i="1" dirty="0" smtClean="0"/>
              <a:t>que, </a:t>
            </a:r>
            <a:r>
              <a:rPr lang="pt-BR" sz="1700" i="1" dirty="0"/>
              <a:t>em tais circunstâncias, </a:t>
            </a:r>
            <a:r>
              <a:rPr lang="pt-BR" sz="1700" i="1" dirty="0" smtClean="0"/>
              <a:t> ele </a:t>
            </a:r>
            <a:r>
              <a:rPr lang="pt-BR" sz="1700" i="1" dirty="0"/>
              <a:t>deixará transparecer seus pensamentos mais secretos e que mais bem </a:t>
            </a:r>
            <a:r>
              <a:rPr lang="pt-BR" sz="1700" i="1" dirty="0" smtClean="0"/>
              <a:t>oculta.</a:t>
            </a:r>
            <a:endParaRPr lang="pt-BR" sz="1700" dirty="0"/>
          </a:p>
          <a:p>
            <a:pPr lvl="0"/>
            <a:r>
              <a:rPr lang="pt-BR" sz="1700" i="1" dirty="0"/>
              <a:t>Desconfia de um homem que faz promessas fáceis. É geralmente um mentiroso e um pérfido.</a:t>
            </a:r>
            <a:endParaRPr lang="pt-BR" sz="1700" dirty="0"/>
          </a:p>
          <a:p>
            <a:pPr lvl="0"/>
            <a:r>
              <a:rPr lang="pt-BR" sz="1700" i="1" dirty="0"/>
              <a:t>Um bom meio de reconhecer um bajulador: conta-lhe que és autor de alguma ação ignóbil, fingindo orgulhar-te dela como de uma façanha. Se ele te felicita, é um </a:t>
            </a:r>
            <a:r>
              <a:rPr lang="pt-BR" sz="1700" i="1" dirty="0" smtClean="0"/>
              <a:t>bajulador. Um </a:t>
            </a:r>
            <a:r>
              <a:rPr lang="pt-BR" sz="1700" i="1" dirty="0"/>
              <a:t>homem sincero pelo menos se absteria de um comentário.</a:t>
            </a:r>
            <a:endParaRPr lang="pt-BR" sz="1700" dirty="0"/>
          </a:p>
          <a:p>
            <a:pPr lvl="0"/>
            <a:r>
              <a:rPr lang="pt-BR" sz="1700" i="1" dirty="0"/>
              <a:t>Das pessoas muito preocupadas com sua aparência, nada a temer.</a:t>
            </a:r>
            <a:endParaRPr lang="pt-BR" sz="1700" dirty="0"/>
          </a:p>
          <a:p>
            <a:pPr lvl="0"/>
            <a:r>
              <a:rPr lang="pt-BR" sz="1700" i="1" dirty="0"/>
              <a:t>Arranja-te para que teu rosto jamais exprima nenhum sentimento particular, mas apenas uma espécie de perpétua amenidade</a:t>
            </a:r>
            <a:r>
              <a:rPr lang="pt-BR" sz="1700" i="1" dirty="0" smtClean="0"/>
              <a:t>.</a:t>
            </a:r>
            <a:endParaRPr lang="pt-BR" sz="1700" dirty="0"/>
          </a:p>
        </p:txBody>
      </p:sp>
    </p:spTree>
    <p:extLst>
      <p:ext uri="{BB962C8B-B14F-4D97-AF65-F5344CB8AC3E}">
        <p14:creationId xmlns:p14="http://schemas.microsoft.com/office/powerpoint/2010/main" xmlns="" val="35730027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t>Máximas de </a:t>
            </a:r>
            <a:r>
              <a:rPr lang="pt-BR" sz="4000" dirty="0" err="1" smtClean="0"/>
              <a:t>Mazarin</a:t>
            </a:r>
            <a:endParaRPr lang="pt-BR" sz="4000" dirty="0"/>
          </a:p>
        </p:txBody>
      </p:sp>
      <p:sp>
        <p:nvSpPr>
          <p:cNvPr id="3" name="Espaço Reservado para Conteúdo 2"/>
          <p:cNvSpPr>
            <a:spLocks noGrp="1"/>
          </p:cNvSpPr>
          <p:nvPr>
            <p:ph idx="1"/>
          </p:nvPr>
        </p:nvSpPr>
        <p:spPr/>
        <p:txBody>
          <a:bodyPr>
            <a:normAutofit fontScale="85000" lnSpcReduction="20000"/>
          </a:bodyPr>
          <a:lstStyle/>
          <a:p>
            <a:pPr lvl="0"/>
            <a:r>
              <a:rPr lang="pt-BR" i="1" dirty="0"/>
              <a:t>Jamais confies a ninguém tuas inclinações íntimas, nem tuas repugnâncias, nem tuas timidezes. Jamais te envolvas </a:t>
            </a:r>
            <a:r>
              <a:rPr lang="pt-BR" i="1" dirty="0" smtClean="0"/>
              <a:t>pessoalmente </a:t>
            </a:r>
            <a:r>
              <a:rPr lang="pt-BR" i="1" dirty="0"/>
              <a:t>em ocupações medíocres: deixa-as a teus subordinados e não fales delas. </a:t>
            </a:r>
            <a:endParaRPr lang="pt-BR" dirty="0"/>
          </a:p>
          <a:p>
            <a:pPr lvl="0"/>
            <a:r>
              <a:rPr lang="pt-BR" i="1" dirty="0"/>
              <a:t>Não busques penetrar no segredo dos poderosos. Se eles forem divulgados, é de ti que suspeitarão.</a:t>
            </a:r>
            <a:endParaRPr lang="pt-BR" dirty="0"/>
          </a:p>
          <a:p>
            <a:pPr lvl="0"/>
            <a:r>
              <a:rPr lang="pt-BR" i="1" dirty="0"/>
              <a:t>Sempre que possível, evita fazer a menor promessa por escrito, sobretudo a uma mulher. </a:t>
            </a:r>
            <a:endParaRPr lang="pt-BR" dirty="0"/>
          </a:p>
          <a:p>
            <a:pPr lvl="0"/>
            <a:r>
              <a:rPr lang="pt-BR" i="1" dirty="0"/>
              <a:t>Deixa a outros a glória da fama. Interessa-te apenas pela realidade do poder.</a:t>
            </a:r>
            <a:endParaRPr lang="pt-BR" dirty="0"/>
          </a:p>
          <a:p>
            <a:pPr lvl="0"/>
            <a:r>
              <a:rPr lang="pt-BR" i="1" dirty="0"/>
              <a:t>Jamais te rebeles contra as reprimendas de seus superiores, descabidas ou não. Em presença de outrem, escusa sempre os desvios de conduta deles e elogia-os em qualquer ocasião.</a:t>
            </a:r>
            <a:endParaRPr lang="pt-BR" dirty="0"/>
          </a:p>
          <a:p>
            <a:pPr lvl="0"/>
            <a:r>
              <a:rPr lang="pt-BR" i="1" dirty="0"/>
              <a:t>É preciso conhecer o mal para poder combatê-lo.</a:t>
            </a:r>
            <a:endParaRPr lang="pt-BR" dirty="0"/>
          </a:p>
          <a:p>
            <a:pPr lvl="0"/>
            <a:r>
              <a:rPr lang="pt-BR" i="1" dirty="0"/>
              <a:t>Age em relação a teus amigos como se eles devessem tornar-se um dia teus inimigos. </a:t>
            </a:r>
            <a:endParaRPr lang="pt-BR" dirty="0"/>
          </a:p>
          <a:p>
            <a:pPr lvl="0"/>
            <a:r>
              <a:rPr lang="pt-BR" i="1" dirty="0"/>
              <a:t>Mantém sempre presente estes cinco preceitos: simula, dissimula, não confies em ninguém, fala bem de todo mundo e reflete antes de agir.</a:t>
            </a:r>
            <a:endParaRPr lang="pt-BR" dirty="0"/>
          </a:p>
        </p:txBody>
      </p:sp>
    </p:spTree>
    <p:extLst>
      <p:ext uri="{BB962C8B-B14F-4D97-AF65-F5344CB8AC3E}">
        <p14:creationId xmlns:p14="http://schemas.microsoft.com/office/powerpoint/2010/main" xmlns="" val="24147645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a:t>Karl von </a:t>
            </a:r>
            <a:r>
              <a:rPr lang="pt-BR" sz="4000" dirty="0" err="1"/>
              <a:t>Clausewitz</a:t>
            </a:r>
            <a:r>
              <a:rPr lang="pt-BR" sz="4000" dirty="0"/>
              <a:t> </a:t>
            </a:r>
            <a:r>
              <a:rPr lang="pt-BR" sz="4000" dirty="0" smtClean="0"/>
              <a:t>e</a:t>
            </a:r>
            <a:r>
              <a:rPr lang="pt-BR" sz="4000" dirty="0"/>
              <a:t> </a:t>
            </a:r>
            <a:r>
              <a:rPr lang="pt-BR" sz="4000" i="1" dirty="0" smtClean="0"/>
              <a:t>Da Guerra</a:t>
            </a:r>
            <a:endParaRPr lang="pt-BR" dirty="0"/>
          </a:p>
        </p:txBody>
      </p:sp>
      <p:sp>
        <p:nvSpPr>
          <p:cNvPr id="3" name="Espaço Reservado para Conteúdo 2"/>
          <p:cNvSpPr>
            <a:spLocks noGrp="1"/>
          </p:cNvSpPr>
          <p:nvPr>
            <p:ph idx="1"/>
          </p:nvPr>
        </p:nvSpPr>
        <p:spPr>
          <a:xfrm>
            <a:off x="457200" y="1600200"/>
            <a:ext cx="5050904" cy="4800600"/>
          </a:xfrm>
        </p:spPr>
        <p:txBody>
          <a:bodyPr>
            <a:normAutofit fontScale="92500"/>
          </a:bodyPr>
          <a:lstStyle/>
          <a:p>
            <a:r>
              <a:rPr lang="pt-BR" dirty="0"/>
              <a:t>Carl Phillip </a:t>
            </a:r>
            <a:r>
              <a:rPr lang="pt-BR" dirty="0" err="1"/>
              <a:t>Gottlieb</a:t>
            </a:r>
            <a:r>
              <a:rPr lang="pt-BR" dirty="0"/>
              <a:t> von </a:t>
            </a:r>
            <a:r>
              <a:rPr lang="pt-BR" dirty="0" err="1"/>
              <a:t>Clausewitz</a:t>
            </a:r>
            <a:r>
              <a:rPr lang="pt-BR" dirty="0"/>
              <a:t> (1780-1831) foi um militar da Prússia (hoje parte da Alemanha) que ocupou o posto de general e é considerado um grande estrategista militar e teórico da guerra. </a:t>
            </a:r>
          </a:p>
          <a:p>
            <a:r>
              <a:rPr lang="pt-BR" dirty="0"/>
              <a:t>Viveu toda a sua vida como militar e participou de inúmeras batalhas. Escreveu </a:t>
            </a:r>
            <a:r>
              <a:rPr lang="pt-BR" i="1" dirty="0"/>
              <a:t>Da </a:t>
            </a:r>
            <a:r>
              <a:rPr lang="pt-BR" i="1" dirty="0" smtClean="0"/>
              <a:t>Guerra</a:t>
            </a:r>
            <a:r>
              <a:rPr lang="pt-BR" dirty="0" smtClean="0"/>
              <a:t>, </a:t>
            </a:r>
            <a:r>
              <a:rPr lang="pt-BR"/>
              <a:t>publicada </a:t>
            </a:r>
            <a:r>
              <a:rPr lang="pt-BR" smtClean="0"/>
              <a:t>postumamente em </a:t>
            </a:r>
            <a:r>
              <a:rPr lang="pt-BR" dirty="0"/>
              <a:t>1832. Trata-se de um manuscrito sobre a Teoria da Guerra. </a:t>
            </a:r>
            <a:endParaRPr lang="pt-BR" dirty="0" smtClean="0"/>
          </a:p>
          <a:p>
            <a:r>
              <a:rPr lang="pt-BR" dirty="0" smtClean="0"/>
              <a:t>Ficou </a:t>
            </a:r>
            <a:r>
              <a:rPr lang="pt-BR" dirty="0"/>
              <a:t>conhecida a frase em que ele define a associação entre guerra e política: “A guerra é a continuação da política por outros meios”. </a:t>
            </a:r>
            <a:endParaRPr lang="pt-BR" dirty="0" smtClean="0"/>
          </a:p>
          <a:p>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580112" y="2076888"/>
            <a:ext cx="2505205" cy="3344449"/>
          </a:xfrm>
          <a:prstGeom prst="rect">
            <a:avLst/>
          </a:prstGeom>
        </p:spPr>
      </p:pic>
    </p:spTree>
    <p:extLst>
      <p:ext uri="{BB962C8B-B14F-4D97-AF65-F5344CB8AC3E}">
        <p14:creationId xmlns:p14="http://schemas.microsoft.com/office/powerpoint/2010/main" xmlns="" val="520072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a:t>As origens do pensamento estratégico</a:t>
            </a:r>
            <a:endParaRPr lang="pt-BR" dirty="0"/>
          </a:p>
        </p:txBody>
      </p:sp>
      <p:sp>
        <p:nvSpPr>
          <p:cNvPr id="3" name="Espaço Reservado para Conteúdo 2"/>
          <p:cNvSpPr>
            <a:spLocks noGrp="1"/>
          </p:cNvSpPr>
          <p:nvPr>
            <p:ph idx="1"/>
          </p:nvPr>
        </p:nvSpPr>
        <p:spPr/>
        <p:txBody>
          <a:bodyPr/>
          <a:lstStyle/>
          <a:p>
            <a:r>
              <a:rPr lang="pt-BR" dirty="0"/>
              <a:t>Algumas das ideias fundamentais do poder e da política assentam-se sob alguns conceitos, como batalha, guerra, planos, programas, estratégicas, táticas, manobras, manipulação, dissimulação, informação e </a:t>
            </a:r>
            <a:r>
              <a:rPr lang="pt-BR" dirty="0" smtClean="0"/>
              <a:t>contrainformação, </a:t>
            </a:r>
            <a:r>
              <a:rPr lang="pt-BR" dirty="0"/>
              <a:t>poder da comunicação. </a:t>
            </a:r>
            <a:endParaRPr lang="pt-BR" dirty="0" smtClean="0"/>
          </a:p>
          <a:p>
            <a:r>
              <a:rPr lang="pt-BR" dirty="0" smtClean="0"/>
              <a:t>Vários </a:t>
            </a:r>
            <a:r>
              <a:rPr lang="pt-BR" dirty="0"/>
              <a:t>pensadores discorreram sobre o assunto, oferecendo-nos assertivas, axiomas e ideias que refletem como o ser humano tem se posicionado a respeito ao longo de nossa história. </a:t>
            </a:r>
          </a:p>
        </p:txBody>
      </p:sp>
    </p:spTree>
    <p:extLst>
      <p:ext uri="{BB962C8B-B14F-4D97-AF65-F5344CB8AC3E}">
        <p14:creationId xmlns:p14="http://schemas.microsoft.com/office/powerpoint/2010/main" xmlns="" val="13286587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t>Conceitos de </a:t>
            </a:r>
            <a:r>
              <a:rPr lang="pt-BR" sz="4000" dirty="0" err="1"/>
              <a:t>Clausewitz</a:t>
            </a:r>
            <a:r>
              <a:rPr lang="pt-BR" sz="4000" dirty="0"/>
              <a:t> </a:t>
            </a:r>
            <a:endParaRPr lang="pt-BR" dirty="0"/>
          </a:p>
        </p:txBody>
      </p:sp>
      <p:sp>
        <p:nvSpPr>
          <p:cNvPr id="3" name="Espaço Reservado para Conteúdo 2"/>
          <p:cNvSpPr>
            <a:spLocks noGrp="1"/>
          </p:cNvSpPr>
          <p:nvPr>
            <p:ph idx="1"/>
          </p:nvPr>
        </p:nvSpPr>
        <p:spPr/>
        <p:txBody>
          <a:bodyPr>
            <a:normAutofit fontScale="92500"/>
          </a:bodyPr>
          <a:lstStyle/>
          <a:p>
            <a:pPr lvl="0"/>
            <a:r>
              <a:rPr lang="pt-BR" i="1" dirty="0"/>
              <a:t>A guerra é, portanto, um ato de força para obrigar o nosso inimigo a fazer a nossa vontade.</a:t>
            </a:r>
            <a:endParaRPr lang="pt-BR" dirty="0"/>
          </a:p>
          <a:p>
            <a:pPr lvl="0"/>
            <a:r>
              <a:rPr lang="pt-BR" i="1" dirty="0"/>
              <a:t>A guerra é uma atividade tão perigosa que os erros advindos da bondade são os piores. </a:t>
            </a:r>
            <a:endParaRPr lang="pt-BR" dirty="0"/>
          </a:p>
          <a:p>
            <a:pPr lvl="0"/>
            <a:r>
              <a:rPr lang="pt-BR" i="1" dirty="0"/>
              <a:t>O propósito da guerra é desarmar o inimigo.</a:t>
            </a:r>
            <a:endParaRPr lang="pt-BR" dirty="0"/>
          </a:p>
          <a:p>
            <a:pPr lvl="0"/>
            <a:r>
              <a:rPr lang="pt-BR" i="1" dirty="0"/>
              <a:t>A decisão na guerra consiste em diversos atos sucessivos, então cada um deles, vistos dentro do contexto, proporcionará uma maneira de avaliar os que virão depois.</a:t>
            </a:r>
            <a:endParaRPr lang="pt-BR" dirty="0"/>
          </a:p>
          <a:p>
            <a:pPr lvl="0"/>
            <a:r>
              <a:rPr lang="pt-BR" i="1" dirty="0"/>
              <a:t>Nem mesmo o resultado final de uma guerra deve ser sempre considerado como sendo definitivo.</a:t>
            </a:r>
            <a:endParaRPr lang="pt-BR" dirty="0"/>
          </a:p>
          <a:p>
            <a:pPr lvl="0"/>
            <a:r>
              <a:rPr lang="pt-BR" i="1" dirty="0"/>
              <a:t>O propósito político - a razão inicial para a guerra - determinará assim, tanto o propósito militar a ser atingido como a intensidade do esforço que ele exige.</a:t>
            </a:r>
            <a:endParaRPr lang="pt-BR" dirty="0"/>
          </a:p>
          <a:p>
            <a:pPr lvl="0"/>
            <a:r>
              <a:rPr lang="pt-BR" i="1" dirty="0"/>
              <a:t>A defesa é uma forma de combate mais vigorosa do que o ataque</a:t>
            </a:r>
            <a:r>
              <a:rPr lang="pt-BR" i="1" dirty="0" smtClean="0"/>
              <a:t>.</a:t>
            </a:r>
            <a:endParaRPr lang="pt-BR" dirty="0"/>
          </a:p>
        </p:txBody>
      </p:sp>
    </p:spTree>
    <p:extLst>
      <p:ext uri="{BB962C8B-B14F-4D97-AF65-F5344CB8AC3E}">
        <p14:creationId xmlns:p14="http://schemas.microsoft.com/office/powerpoint/2010/main" xmlns="" val="6687787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t>Conceitos de </a:t>
            </a:r>
            <a:r>
              <a:rPr lang="pt-BR" sz="4000" dirty="0" err="1"/>
              <a:t>Clausewitz</a:t>
            </a:r>
            <a:r>
              <a:rPr lang="pt-BR" sz="4000" dirty="0"/>
              <a:t> </a:t>
            </a:r>
            <a:endParaRPr lang="pt-BR" dirty="0"/>
          </a:p>
        </p:txBody>
      </p:sp>
      <p:sp>
        <p:nvSpPr>
          <p:cNvPr id="3" name="Espaço Reservado para Conteúdo 2"/>
          <p:cNvSpPr>
            <a:spLocks noGrp="1"/>
          </p:cNvSpPr>
          <p:nvPr>
            <p:ph idx="1"/>
          </p:nvPr>
        </p:nvSpPr>
        <p:spPr/>
        <p:txBody>
          <a:bodyPr>
            <a:normAutofit lnSpcReduction="10000"/>
          </a:bodyPr>
          <a:lstStyle/>
          <a:p>
            <a:pPr lvl="0"/>
            <a:r>
              <a:rPr lang="pt-BR" i="1" dirty="0"/>
              <a:t>A tática ensina o emprego das forças armadas no engajamento. A estratégia, a utilização dos engajamentos para atingir o propósito da guerra.</a:t>
            </a:r>
            <a:endParaRPr lang="pt-BR" dirty="0"/>
          </a:p>
          <a:p>
            <a:pPr lvl="0"/>
            <a:r>
              <a:rPr lang="pt-BR" i="1" dirty="0"/>
              <a:t>A tática e a estratégia são duas atividades que se superpõem no tempo e no espaço, mas que apesar disto são essencialmente diferentes.</a:t>
            </a:r>
            <a:endParaRPr lang="pt-BR" dirty="0"/>
          </a:p>
          <a:p>
            <a:pPr lvl="0"/>
            <a:r>
              <a:rPr lang="pt-BR" i="1" dirty="0"/>
              <a:t>O meio original da estratégia é a vitória - isto é, o êxito tático. Os seus fins são, em última análise, aqueles propósitos que levarão diretamente à paz.</a:t>
            </a:r>
            <a:endParaRPr lang="pt-BR" dirty="0"/>
          </a:p>
          <a:p>
            <a:pPr lvl="0"/>
            <a:r>
              <a:rPr lang="pt-BR" i="1" dirty="0"/>
              <a:t>Existem poucas ou nenhuma diferença entre estratégia, política e arte de governar.</a:t>
            </a:r>
            <a:endParaRPr lang="pt-BR" dirty="0"/>
          </a:p>
          <a:p>
            <a:pPr lvl="0"/>
            <a:r>
              <a:rPr lang="pt-BR" i="1" dirty="0"/>
              <a:t>Os elementos estratégicos que afetam o uso dos engajamentos podem ser classificados em várias categorias: morais, físicos, matemáticos, geográficos e estatísticos.</a:t>
            </a:r>
            <a:endParaRPr lang="pt-BR" dirty="0"/>
          </a:p>
        </p:txBody>
      </p:sp>
    </p:spTree>
    <p:extLst>
      <p:ext uri="{BB962C8B-B14F-4D97-AF65-F5344CB8AC3E}">
        <p14:creationId xmlns:p14="http://schemas.microsoft.com/office/powerpoint/2010/main" xmlns="" val="19210964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err="1"/>
              <a:t>Liddell</a:t>
            </a:r>
            <a:r>
              <a:rPr lang="pt-BR" sz="4000" dirty="0"/>
              <a:t> Hart </a:t>
            </a:r>
            <a:r>
              <a:rPr lang="pt-BR" sz="4000" dirty="0" smtClean="0"/>
              <a:t/>
            </a:r>
            <a:br>
              <a:rPr lang="pt-BR" sz="4000" dirty="0" smtClean="0"/>
            </a:br>
            <a:r>
              <a:rPr lang="pt-BR" sz="4000" dirty="0" smtClean="0"/>
              <a:t>e </a:t>
            </a:r>
            <a:r>
              <a:rPr lang="pt-BR" sz="4000" i="1" dirty="0"/>
              <a:t>As Grandes Guerras da História</a:t>
            </a:r>
            <a:endParaRPr lang="pt-BR" dirty="0"/>
          </a:p>
        </p:txBody>
      </p:sp>
      <p:sp>
        <p:nvSpPr>
          <p:cNvPr id="3" name="Espaço Reservado para Conteúdo 2"/>
          <p:cNvSpPr>
            <a:spLocks noGrp="1"/>
          </p:cNvSpPr>
          <p:nvPr>
            <p:ph idx="1"/>
          </p:nvPr>
        </p:nvSpPr>
        <p:spPr>
          <a:xfrm>
            <a:off x="457200" y="1600200"/>
            <a:ext cx="5194920" cy="4800600"/>
          </a:xfrm>
        </p:spPr>
        <p:txBody>
          <a:bodyPr/>
          <a:lstStyle/>
          <a:p>
            <a:r>
              <a:rPr lang="pt-BR" dirty="0"/>
              <a:t>Considerado uma das maiores autoridades militares do século XX, o inglês </a:t>
            </a:r>
            <a:r>
              <a:rPr lang="pt-BR" dirty="0" err="1"/>
              <a:t>Basil</a:t>
            </a:r>
            <a:r>
              <a:rPr lang="pt-BR" dirty="0"/>
              <a:t> Henry </a:t>
            </a:r>
            <a:r>
              <a:rPr lang="pt-BR" dirty="0" err="1"/>
              <a:t>Liddell</a:t>
            </a:r>
            <a:r>
              <a:rPr lang="pt-BR" dirty="0"/>
              <a:t> Hart (1895–1970), também conhecido por Capitão B. H. </a:t>
            </a:r>
            <a:r>
              <a:rPr lang="pt-BR" dirty="0" err="1"/>
              <a:t>Liddell</a:t>
            </a:r>
            <a:r>
              <a:rPr lang="pt-BR" dirty="0"/>
              <a:t> Hart, foi um historiador, militar inglês, grande teórico da estratégia.</a:t>
            </a:r>
          </a:p>
          <a:p>
            <a:r>
              <a:rPr lang="pt-BR" dirty="0"/>
              <a:t>Defendia, em termos táticos, ampla utilização dos ataques noturnos e das ações indiretas. Foi o grande artífice da estratégia da ação indireta. </a:t>
            </a:r>
          </a:p>
        </p:txBody>
      </p:sp>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722303" y="1772816"/>
            <a:ext cx="2580816" cy="3384029"/>
          </a:xfrm>
          <a:prstGeom prst="rect">
            <a:avLst/>
          </a:prstGeom>
        </p:spPr>
      </p:pic>
    </p:spTree>
    <p:extLst>
      <p:ext uri="{BB962C8B-B14F-4D97-AF65-F5344CB8AC3E}">
        <p14:creationId xmlns:p14="http://schemas.microsoft.com/office/powerpoint/2010/main" xmlns="" val="11959647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t>Algumas ideias de </a:t>
            </a:r>
            <a:r>
              <a:rPr lang="pt-BR" sz="4000" dirty="0" err="1"/>
              <a:t>Liddell</a:t>
            </a:r>
            <a:r>
              <a:rPr lang="pt-BR" sz="4000" dirty="0"/>
              <a:t> Hart </a:t>
            </a:r>
          </a:p>
        </p:txBody>
      </p:sp>
      <p:sp>
        <p:nvSpPr>
          <p:cNvPr id="3" name="Espaço Reservado para Conteúdo 2"/>
          <p:cNvSpPr>
            <a:spLocks noGrp="1"/>
          </p:cNvSpPr>
          <p:nvPr>
            <p:ph idx="1"/>
          </p:nvPr>
        </p:nvSpPr>
        <p:spPr/>
        <p:txBody>
          <a:bodyPr>
            <a:normAutofit fontScale="92500" lnSpcReduction="10000"/>
          </a:bodyPr>
          <a:lstStyle/>
          <a:p>
            <a:pPr lvl="0"/>
            <a:r>
              <a:rPr lang="pt-BR" i="1" dirty="0"/>
              <a:t>Ajuste seu fim aos seus meios. Uma visão clara e um raciocínio frio devem prevalecer por ocasião da escolha do objetivo da guerra.</a:t>
            </a:r>
            <a:endParaRPr lang="pt-BR" dirty="0"/>
          </a:p>
          <a:p>
            <a:pPr lvl="0"/>
            <a:r>
              <a:rPr lang="pt-BR" i="1" dirty="0"/>
              <a:t>Conserve seu objeto sempre em mente quanto tiver que adaptar se plano à situação. Recorde que existe mais de um caminho para atingir seu objetivo.</a:t>
            </a:r>
            <a:endParaRPr lang="pt-BR" dirty="0"/>
          </a:p>
          <a:p>
            <a:pPr lvl="0"/>
            <a:r>
              <a:rPr lang="pt-BR" i="1" dirty="0"/>
              <a:t>Escolha a linha (ou curso de ação) de menor expectativa. Procure colocar-se no lugar do inimigo e verificar qual a linha de ação menos provável ou prevista.</a:t>
            </a:r>
            <a:endParaRPr lang="pt-BR" dirty="0"/>
          </a:p>
          <a:p>
            <a:pPr lvl="0"/>
            <a:r>
              <a:rPr lang="pt-BR" i="1" dirty="0"/>
              <a:t>Explore a direção de menor resistência desde que possa conduzir a qualquer objetivo que contribua para a consecução de seu objetivo básico.</a:t>
            </a:r>
            <a:endParaRPr lang="pt-BR" dirty="0"/>
          </a:p>
          <a:p>
            <a:pPr marL="114300" indent="0">
              <a:buNone/>
            </a:pPr>
            <a:r>
              <a:rPr lang="pt-BR" dirty="0">
                <a:solidFill>
                  <a:schemeClr val="bg2">
                    <a:lumMod val="50000"/>
                  </a:schemeClr>
                </a:solidFill>
              </a:rPr>
              <a:t>Diferentemente de </a:t>
            </a:r>
            <a:r>
              <a:rPr lang="pt-BR" dirty="0" err="1">
                <a:solidFill>
                  <a:schemeClr val="bg2">
                    <a:lumMod val="50000"/>
                  </a:schemeClr>
                </a:solidFill>
              </a:rPr>
              <a:t>Clausewitz</a:t>
            </a:r>
            <a:r>
              <a:rPr lang="pt-BR" dirty="0">
                <a:solidFill>
                  <a:schemeClr val="bg2">
                    <a:lumMod val="50000"/>
                  </a:schemeClr>
                </a:solidFill>
              </a:rPr>
              <a:t>, Hart defendia que a finalidade da guerra é assegurar a paz em melhores condições. Sua análise da história das guerras mostra que as vitórias militares não atendem ao objeto da política. Para ele, as ações indiretas produziram muito mais resultados que as batalhas diretas</a:t>
            </a:r>
            <a:r>
              <a:rPr lang="pt-BR" dirty="0"/>
              <a:t>. </a:t>
            </a:r>
          </a:p>
          <a:p>
            <a:endParaRPr lang="pt-BR" dirty="0"/>
          </a:p>
        </p:txBody>
      </p:sp>
    </p:spTree>
    <p:extLst>
      <p:ext uri="{BB962C8B-B14F-4D97-AF65-F5344CB8AC3E}">
        <p14:creationId xmlns:p14="http://schemas.microsoft.com/office/powerpoint/2010/main" xmlns="" val="507111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Sun </a:t>
            </a:r>
            <a:r>
              <a:rPr lang="pt-BR" dirty="0" err="1"/>
              <a:t>Tzu</a:t>
            </a:r>
            <a:r>
              <a:rPr lang="pt-BR" dirty="0"/>
              <a:t> e </a:t>
            </a:r>
            <a:r>
              <a:rPr lang="pt-BR" i="1" dirty="0"/>
              <a:t>A Arte da </a:t>
            </a:r>
            <a:r>
              <a:rPr lang="pt-BR" i="1" dirty="0" smtClean="0"/>
              <a:t>Guerra</a:t>
            </a:r>
            <a:endParaRPr lang="pt-BR" dirty="0"/>
          </a:p>
        </p:txBody>
      </p:sp>
      <p:sp>
        <p:nvSpPr>
          <p:cNvPr id="3" name="Espaço Reservado para Conteúdo 2"/>
          <p:cNvSpPr>
            <a:spLocks noGrp="1"/>
          </p:cNvSpPr>
          <p:nvPr>
            <p:ph idx="1"/>
          </p:nvPr>
        </p:nvSpPr>
        <p:spPr>
          <a:xfrm>
            <a:off x="611560" y="4246240"/>
            <a:ext cx="7620000" cy="2207096"/>
          </a:xfrm>
        </p:spPr>
        <p:txBody>
          <a:bodyPr/>
          <a:lstStyle/>
          <a:p>
            <a:r>
              <a:rPr lang="pt-BR" dirty="0" smtClean="0"/>
              <a:t>General</a:t>
            </a:r>
            <a:r>
              <a:rPr lang="pt-BR" dirty="0"/>
              <a:t>, filósofo e estrategista chinês Sun </a:t>
            </a:r>
            <a:r>
              <a:rPr lang="pt-BR" dirty="0" err="1"/>
              <a:t>Tzu</a:t>
            </a:r>
            <a:r>
              <a:rPr lang="pt-BR" dirty="0"/>
              <a:t> (544 a.C.-496 a.C</a:t>
            </a:r>
            <a:r>
              <a:rPr lang="pt-BR" dirty="0" smtClean="0"/>
              <a:t>.) foi </a:t>
            </a:r>
            <a:r>
              <a:rPr lang="pt-BR" dirty="0"/>
              <a:t>autor do pequeno livro </a:t>
            </a:r>
            <a:r>
              <a:rPr lang="pt-BR" i="1" dirty="0"/>
              <a:t>A Arte da Guerra, </a:t>
            </a:r>
            <a:r>
              <a:rPr lang="pt-BR" dirty="0"/>
              <a:t>escrito há cerca de 2.500 anos, mas que só veio a ser publicado no Ocidente em 1782, em francês, e em 1905 em inglês. </a:t>
            </a:r>
            <a:endParaRPr lang="pt-BR" dirty="0" smtClean="0"/>
          </a:p>
          <a:p>
            <a:r>
              <a:rPr lang="pt-BR" dirty="0" smtClean="0"/>
              <a:t>“Se </a:t>
            </a:r>
            <a:r>
              <a:rPr lang="pt-BR" dirty="0"/>
              <a:t>você se conhece e ao inimigo, não precisa temer o resultado de uma centena de batalhas</a:t>
            </a:r>
            <a:r>
              <a:rPr lang="pt-BR" dirty="0" smtClean="0"/>
              <a:t>”.</a:t>
            </a:r>
          </a:p>
          <a:p>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67744" y="1628800"/>
            <a:ext cx="3539134" cy="2304256"/>
          </a:xfrm>
          <a:prstGeom prst="rect">
            <a:avLst/>
          </a:prstGeom>
        </p:spPr>
      </p:pic>
    </p:spTree>
    <p:extLst>
      <p:ext uri="{BB962C8B-B14F-4D97-AF65-F5344CB8AC3E}">
        <p14:creationId xmlns:p14="http://schemas.microsoft.com/office/powerpoint/2010/main" xmlns="" val="2137667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Sun </a:t>
            </a:r>
            <a:r>
              <a:rPr lang="pt-BR" dirty="0" err="1"/>
              <a:t>Tzu</a:t>
            </a:r>
            <a:r>
              <a:rPr lang="pt-BR" dirty="0"/>
              <a:t> e </a:t>
            </a:r>
            <a:r>
              <a:rPr lang="pt-BR" i="1" dirty="0"/>
              <a:t>A Arte da Guerra</a:t>
            </a:r>
            <a:endParaRPr lang="pt-BR" dirty="0"/>
          </a:p>
        </p:txBody>
      </p:sp>
      <p:sp>
        <p:nvSpPr>
          <p:cNvPr id="3" name="Espaço Reservado para Conteúdo 2"/>
          <p:cNvSpPr>
            <a:spLocks noGrp="1"/>
          </p:cNvSpPr>
          <p:nvPr>
            <p:ph idx="1"/>
          </p:nvPr>
        </p:nvSpPr>
        <p:spPr>
          <a:xfrm>
            <a:off x="457200" y="1600200"/>
            <a:ext cx="7571184" cy="4800600"/>
          </a:xfrm>
        </p:spPr>
        <p:txBody>
          <a:bodyPr>
            <a:normAutofit lnSpcReduction="10000"/>
          </a:bodyPr>
          <a:lstStyle/>
          <a:p>
            <a:pPr lvl="0"/>
            <a:r>
              <a:rPr lang="pt-BR" i="1" dirty="0"/>
              <a:t>Lutar e vencer em todas as batalhas não é a glória suprema; a glória suprema consiste em quebrar a resistência do inimigo sem lutar.</a:t>
            </a:r>
            <a:endParaRPr lang="pt-BR" dirty="0"/>
          </a:p>
          <a:p>
            <a:pPr lvl="0"/>
            <a:r>
              <a:rPr lang="pt-BR" i="1" dirty="0"/>
              <a:t>A mais perfeita forma de comandar é impedir os planos do inimigo.</a:t>
            </a:r>
            <a:endParaRPr lang="pt-BR" dirty="0"/>
          </a:p>
          <a:p>
            <a:pPr lvl="0"/>
            <a:r>
              <a:rPr lang="pt-BR" i="1" dirty="0"/>
              <a:t>A garantia de não sermos derrotados está em nossas próprias mãos, porém a oportunidade de derrotar o inimigo é fornecida pelo próprio inimigo.</a:t>
            </a:r>
            <a:endParaRPr lang="pt-BR" dirty="0"/>
          </a:p>
          <a:p>
            <a:pPr lvl="0"/>
            <a:r>
              <a:rPr lang="pt-BR" i="1" dirty="0"/>
              <a:t>O local onde pretendemos lutar não deve ser revelado, pois assim o inimigo terá de se preparar para um possível ataque em vários pontos diferentes</a:t>
            </a:r>
            <a:r>
              <a:rPr lang="pt-BR" i="1" dirty="0" smtClean="0"/>
              <a:t>.</a:t>
            </a:r>
          </a:p>
          <a:p>
            <a:r>
              <a:rPr lang="pt-BR" i="1" dirty="0"/>
              <a:t>Não podemos participar de alianças até estarmos a par dos objetivos dos nossos vizinhos.</a:t>
            </a:r>
            <a:endParaRPr lang="pt-BR" dirty="0"/>
          </a:p>
          <a:p>
            <a:r>
              <a:rPr lang="pt-BR" i="1" dirty="0"/>
              <a:t>Na guerra, pratique a dissimulação e terá sucesso.</a:t>
            </a:r>
            <a:endParaRPr lang="pt-BR" dirty="0"/>
          </a:p>
          <a:p>
            <a:endParaRPr lang="pt-BR" dirty="0"/>
          </a:p>
        </p:txBody>
      </p:sp>
    </p:spTree>
    <p:extLst>
      <p:ext uri="{BB962C8B-B14F-4D97-AF65-F5344CB8AC3E}">
        <p14:creationId xmlns:p14="http://schemas.microsoft.com/office/powerpoint/2010/main" xmlns="" val="972927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Sun </a:t>
            </a:r>
            <a:r>
              <a:rPr lang="pt-BR" dirty="0" err="1"/>
              <a:t>Tzu</a:t>
            </a:r>
            <a:r>
              <a:rPr lang="pt-BR" dirty="0"/>
              <a:t> e </a:t>
            </a:r>
            <a:r>
              <a:rPr lang="pt-BR" i="1" dirty="0"/>
              <a:t>A Arte da Guerra</a:t>
            </a:r>
            <a:endParaRPr lang="pt-BR" dirty="0"/>
          </a:p>
        </p:txBody>
      </p:sp>
      <p:sp>
        <p:nvSpPr>
          <p:cNvPr id="4" name="Espaço Reservado para Conteúdo 2"/>
          <p:cNvSpPr txBox="1">
            <a:spLocks noGrp="1"/>
          </p:cNvSpPr>
          <p:nvPr>
            <p:ph idx="1"/>
          </p:nvPr>
        </p:nvSpPr>
        <p:spPr>
          <a:prstGeom prst="rect">
            <a:avLst/>
          </a:prstGeom>
        </p:spPr>
        <p:txBody>
          <a:bodyPr vert="horz" lIns="91440" tIns="45720" rIns="91440" bIns="45720" rtlCol="0">
            <a:normAutofit fontScale="92500" lnSpcReduction="2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pt-BR" i="1" dirty="0" smtClean="0"/>
              <a:t>Mesmo que o inimigo seja mais forte em tropas, podemos impedi-lo de combater. Planeje de forma a descobrir seus planos e a sua probabilidade de sucesso. Provoque-o e descubra a base da sua atividade ou inatividade. Force-o a revelar-se, de forma a exibir seus pontos vulneráveis. Compare meticulosamente o exército adversário com o seu, de forma a saber onde a força é superabundante e onde é deficiente.</a:t>
            </a:r>
            <a:endParaRPr lang="pt-BR" dirty="0" smtClean="0"/>
          </a:p>
          <a:p>
            <a:r>
              <a:rPr lang="pt-BR" i="1" dirty="0" smtClean="0"/>
              <a:t>A arte da guerra nos ensina a não confiar na probabilidade de o inimigo não vir, mas na nossa presteza em recebê-lo; não na chance de ele não atacar, mas em vez disso, no fato de que tornamos nossa posição invulnerável. </a:t>
            </a:r>
          </a:p>
          <a:p>
            <a:r>
              <a:rPr lang="pt-BR" i="1" dirty="0" smtClean="0"/>
              <a:t>Há cinco erros perigosos que podem afetar um general; os dois primeiros são: negligência, que leva à destruição; e covardia, que leva à captura. Depois, a debilidade de honra, que é sensível à vergonha; e um temperamento impetuoso, que pode ser provocado com insultos. (...) O último desses erros é o excesso de solicitude com seus soldados, expondo-os a preocupações e perturbações.</a:t>
            </a:r>
            <a:endParaRPr lang="pt-BR" dirty="0" smtClean="0"/>
          </a:p>
          <a:p>
            <a:endParaRPr lang="pt-BR" dirty="0"/>
          </a:p>
        </p:txBody>
      </p:sp>
    </p:spTree>
    <p:extLst>
      <p:ext uri="{BB962C8B-B14F-4D97-AF65-F5344CB8AC3E}">
        <p14:creationId xmlns:p14="http://schemas.microsoft.com/office/powerpoint/2010/main" xmlns="" val="3600298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a:t>Nicolau Eymerich </a:t>
            </a:r>
            <a:r>
              <a:rPr lang="pt-BR" sz="4000" dirty="0" smtClean="0"/>
              <a:t/>
            </a:r>
            <a:br>
              <a:rPr lang="pt-BR" sz="4000" dirty="0" smtClean="0"/>
            </a:br>
            <a:r>
              <a:rPr lang="pt-BR" sz="4000" dirty="0" smtClean="0"/>
              <a:t>e </a:t>
            </a:r>
            <a:r>
              <a:rPr lang="pt-BR" sz="4000" dirty="0"/>
              <a:t>o </a:t>
            </a:r>
            <a:r>
              <a:rPr lang="pt-BR" sz="4000" i="1" dirty="0"/>
              <a:t>Manual dos </a:t>
            </a:r>
            <a:r>
              <a:rPr lang="pt-BR" sz="4000" i="1" dirty="0" smtClean="0"/>
              <a:t>Inquisidores</a:t>
            </a:r>
            <a:endParaRPr lang="pt-BR" dirty="0"/>
          </a:p>
        </p:txBody>
      </p:sp>
      <p:sp>
        <p:nvSpPr>
          <p:cNvPr id="5" name="Espaço Reservado para Conteúdo 4"/>
          <p:cNvSpPr>
            <a:spLocks noGrp="1"/>
          </p:cNvSpPr>
          <p:nvPr>
            <p:ph idx="1"/>
          </p:nvPr>
        </p:nvSpPr>
        <p:spPr/>
        <p:txBody>
          <a:bodyPr/>
          <a:lstStyle/>
          <a:p>
            <a:r>
              <a:rPr lang="pt-BR" dirty="0"/>
              <a:t>O </a:t>
            </a:r>
            <a:r>
              <a:rPr lang="pt-BR" i="1" dirty="0"/>
              <a:t>Manual dos Inquisidores </a:t>
            </a:r>
            <a:r>
              <a:rPr lang="pt-BR" dirty="0"/>
              <a:t>surgiu em 1376, escrito pelo eclesiástico catalão Nicolau Eymerich (1320-1399), e foi depois readaptado e aumentado em 1585 pelo espanhol Francisco de La </a:t>
            </a:r>
            <a:r>
              <a:rPr lang="pt-BR" dirty="0" err="1"/>
              <a:t>Peña</a:t>
            </a:r>
            <a:r>
              <a:rPr lang="pt-BR" dirty="0"/>
              <a:t>. Este </a:t>
            </a:r>
            <a:r>
              <a:rPr lang="pt-BR" i="1" dirty="0"/>
              <a:t>Manual </a:t>
            </a:r>
            <a:r>
              <a:rPr lang="pt-BR" dirty="0"/>
              <a:t>se constitui em uma obra severa, restringindo-se à atuação e funcionamento do Santo Ofício em relação aos julgamentos. </a:t>
            </a:r>
          </a:p>
          <a:p>
            <a:pPr marL="114300" indent="0">
              <a:buNone/>
            </a:pPr>
            <a:endParaRPr lang="pt-BR" dirty="0"/>
          </a:p>
        </p:txBody>
      </p:sp>
      <p:pic>
        <p:nvPicPr>
          <p:cNvPr id="6" name="Imagem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483768" y="3861048"/>
            <a:ext cx="3635896" cy="2726922"/>
          </a:xfrm>
          <a:prstGeom prst="rect">
            <a:avLst/>
          </a:prstGeom>
        </p:spPr>
      </p:pic>
    </p:spTree>
    <p:extLst>
      <p:ext uri="{BB962C8B-B14F-4D97-AF65-F5344CB8AC3E}">
        <p14:creationId xmlns:p14="http://schemas.microsoft.com/office/powerpoint/2010/main" xmlns="" val="3059348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a:t>Dez truques dos hereges para responder sem confessar</a:t>
            </a:r>
            <a:endParaRPr lang="pt-BR" dirty="0"/>
          </a:p>
        </p:txBody>
      </p:sp>
      <p:sp>
        <p:nvSpPr>
          <p:cNvPr id="3" name="Espaço Reservado para Conteúdo 2"/>
          <p:cNvSpPr>
            <a:spLocks noGrp="1"/>
          </p:cNvSpPr>
          <p:nvPr>
            <p:ph idx="1"/>
          </p:nvPr>
        </p:nvSpPr>
        <p:spPr/>
        <p:txBody>
          <a:bodyPr>
            <a:normAutofit/>
          </a:bodyPr>
          <a:lstStyle/>
          <a:p>
            <a:pPr marL="114300" indent="0">
              <a:buNone/>
            </a:pPr>
            <a:r>
              <a:rPr lang="pt-BR" i="1" dirty="0"/>
              <a:t>1) A primeira consiste em responder de maneira ambígua.</a:t>
            </a:r>
            <a:endParaRPr lang="pt-BR" dirty="0"/>
          </a:p>
          <a:p>
            <a:pPr marL="114300" indent="0">
              <a:buNone/>
            </a:pPr>
            <a:r>
              <a:rPr lang="pt-BR" i="1" dirty="0"/>
              <a:t>2) O segundo truque consiste em responder acrescentando uma condição.</a:t>
            </a:r>
            <a:endParaRPr lang="pt-BR" dirty="0"/>
          </a:p>
          <a:p>
            <a:pPr marL="114300" indent="0">
              <a:buNone/>
            </a:pPr>
            <a:r>
              <a:rPr lang="pt-BR" i="1" dirty="0"/>
              <a:t>3) O terceiro truque consiste em inverter a pergunta.</a:t>
            </a:r>
            <a:endParaRPr lang="pt-BR" dirty="0"/>
          </a:p>
          <a:p>
            <a:pPr marL="114300" indent="0">
              <a:buNone/>
            </a:pPr>
            <a:r>
              <a:rPr lang="pt-BR" i="1" dirty="0"/>
              <a:t>4) O quarto truque consiste em se fingir de surpreso.</a:t>
            </a:r>
            <a:endParaRPr lang="pt-BR" dirty="0"/>
          </a:p>
          <a:p>
            <a:pPr marL="114300" indent="0">
              <a:buNone/>
            </a:pPr>
            <a:r>
              <a:rPr lang="pt-BR" i="1" dirty="0"/>
              <a:t>5) O quinto truque consiste em mudar as palavras da pergunta.</a:t>
            </a:r>
            <a:endParaRPr lang="pt-BR" dirty="0"/>
          </a:p>
          <a:p>
            <a:pPr marL="114300" indent="0">
              <a:buNone/>
            </a:pPr>
            <a:r>
              <a:rPr lang="pt-BR" i="1" dirty="0"/>
              <a:t>6) O sexto truque consiste numa clara deturpação das palavras.</a:t>
            </a:r>
            <a:endParaRPr lang="pt-BR" dirty="0"/>
          </a:p>
          <a:p>
            <a:pPr marL="114300" indent="0">
              <a:buNone/>
            </a:pPr>
            <a:r>
              <a:rPr lang="pt-BR" i="1" dirty="0"/>
              <a:t>7) O sétimo truque consiste numa </a:t>
            </a:r>
            <a:r>
              <a:rPr lang="pt-BR" i="1" dirty="0" err="1"/>
              <a:t>autojustificação</a:t>
            </a:r>
            <a:r>
              <a:rPr lang="pt-BR" i="1" dirty="0"/>
              <a:t>.</a:t>
            </a:r>
            <a:endParaRPr lang="pt-BR" dirty="0"/>
          </a:p>
          <a:p>
            <a:pPr marL="114300" indent="0">
              <a:buNone/>
            </a:pPr>
            <a:r>
              <a:rPr lang="pt-BR" i="1" dirty="0"/>
              <a:t>8) O oitavo truque consiste em fingir uma súbita debilidade física.</a:t>
            </a:r>
            <a:endParaRPr lang="pt-BR" dirty="0"/>
          </a:p>
          <a:p>
            <a:pPr marL="114300" indent="0">
              <a:buNone/>
            </a:pPr>
            <a:r>
              <a:rPr lang="pt-BR" i="1" dirty="0"/>
              <a:t>9) O nono truque consiste em simular idiotice ou demência.</a:t>
            </a:r>
            <a:endParaRPr lang="pt-BR" dirty="0"/>
          </a:p>
          <a:p>
            <a:pPr marL="114300" indent="0">
              <a:buNone/>
            </a:pPr>
            <a:r>
              <a:rPr lang="pt-BR" i="1" dirty="0"/>
              <a:t>10) O décimo truque consiste em se dar ares de santidade.</a:t>
            </a:r>
            <a:endParaRPr lang="pt-BR" dirty="0"/>
          </a:p>
          <a:p>
            <a:endParaRPr lang="pt-BR" dirty="0"/>
          </a:p>
        </p:txBody>
      </p:sp>
    </p:spTree>
    <p:extLst>
      <p:ext uri="{BB962C8B-B14F-4D97-AF65-F5344CB8AC3E}">
        <p14:creationId xmlns:p14="http://schemas.microsoft.com/office/powerpoint/2010/main" xmlns="" val="810280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Como neutralizar os truques</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t>Manipulações</a:t>
            </a:r>
            <a:r>
              <a:rPr lang="pt-BR" dirty="0"/>
              <a:t>, pressões, ameaças, promessas ou mesmo tortura. </a:t>
            </a:r>
            <a:endParaRPr lang="pt-BR" dirty="0" smtClean="0"/>
          </a:p>
          <a:p>
            <a:r>
              <a:rPr lang="pt-BR" dirty="0" smtClean="0"/>
              <a:t>Objetivo era desfazer as </a:t>
            </a:r>
            <a:r>
              <a:rPr lang="pt-BR" dirty="0"/>
              <a:t>dúvidas, artifícios, dentre outros, que existissem nas respostas dos </a:t>
            </a:r>
            <a:r>
              <a:rPr lang="pt-BR" dirty="0" smtClean="0"/>
              <a:t>hereges.</a:t>
            </a:r>
          </a:p>
          <a:p>
            <a:r>
              <a:rPr lang="pt-BR" dirty="0" smtClean="0"/>
              <a:t>Valia pedir </a:t>
            </a:r>
            <a:r>
              <a:rPr lang="pt-BR" dirty="0"/>
              <a:t>a terceiros que falassem com o acusado para que confessasse, já que o inquisidor era um homem justo e honesto. </a:t>
            </a:r>
            <a:endParaRPr lang="pt-BR" dirty="0" smtClean="0"/>
          </a:p>
          <a:p>
            <a:r>
              <a:rPr lang="pt-BR" dirty="0" smtClean="0"/>
              <a:t>No </a:t>
            </a:r>
            <a:r>
              <a:rPr lang="pt-BR" dirty="0"/>
              <a:t>interrogatório, o inquisidor devia falar com o herege de maneira tranquila demonstrando que já sabia de tudo. </a:t>
            </a:r>
            <a:endParaRPr lang="pt-BR" dirty="0" smtClean="0"/>
          </a:p>
          <a:p>
            <a:r>
              <a:rPr lang="pt-BR" dirty="0" smtClean="0"/>
              <a:t>Convencido </a:t>
            </a:r>
            <a:r>
              <a:rPr lang="pt-BR" dirty="0"/>
              <a:t>da culpa do acusado, o inquisidor podia ler os testemunhos de forma que o herege se sentisse confundido pelos depoimentos. </a:t>
            </a:r>
            <a:endParaRPr lang="pt-BR" dirty="0" smtClean="0"/>
          </a:p>
          <a:p>
            <a:r>
              <a:rPr lang="pt-BR" dirty="0" smtClean="0"/>
              <a:t>O </a:t>
            </a:r>
            <a:r>
              <a:rPr lang="pt-BR" dirty="0"/>
              <a:t>inquisidor podia depor contra o réu caso as provas não fossem suficientes para a sua condenação, acrescentando às já existentes mais argumentos durante o </a:t>
            </a:r>
            <a:r>
              <a:rPr lang="pt-BR" dirty="0" smtClean="0"/>
              <a:t>interrogatório, </a:t>
            </a:r>
            <a:r>
              <a:rPr lang="pt-BR" dirty="0"/>
              <a:t>manipulando os fatos. </a:t>
            </a:r>
            <a:endParaRPr lang="pt-BR" dirty="0" smtClean="0"/>
          </a:p>
          <a:p>
            <a:r>
              <a:rPr lang="pt-BR" dirty="0" smtClean="0"/>
              <a:t>Era </a:t>
            </a:r>
            <a:r>
              <a:rPr lang="pt-BR" dirty="0"/>
              <a:t>lícito fingir ausência por determinado tempo e posteriormente voltar e interrogá-lo, bem como era permitido intensificar o interrogatório, modificando as perguntas </a:t>
            </a:r>
            <a:r>
              <a:rPr lang="pt-BR" dirty="0" smtClean="0"/>
              <a:t>e, </a:t>
            </a:r>
            <a:r>
              <a:rPr lang="pt-BR" dirty="0"/>
              <a:t>percebendo </a:t>
            </a:r>
            <a:r>
              <a:rPr lang="pt-BR" dirty="0" smtClean="0"/>
              <a:t>discrepâncias, </a:t>
            </a:r>
            <a:r>
              <a:rPr lang="pt-BR" dirty="0"/>
              <a:t>anunciando que se não confessasse seria torturado</a:t>
            </a:r>
            <a:r>
              <a:rPr lang="pt-BR" i="1" dirty="0"/>
              <a:t>.</a:t>
            </a:r>
            <a:endParaRPr lang="pt-BR" dirty="0"/>
          </a:p>
          <a:p>
            <a:endParaRPr lang="pt-BR" dirty="0"/>
          </a:p>
        </p:txBody>
      </p:sp>
    </p:spTree>
    <p:extLst>
      <p:ext uri="{BB962C8B-B14F-4D97-AF65-F5344CB8AC3E}">
        <p14:creationId xmlns:p14="http://schemas.microsoft.com/office/powerpoint/2010/main" xmlns="" val="3768851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a:t>Maquiavel</a:t>
            </a:r>
            <a:r>
              <a:rPr lang="pt-BR" dirty="0"/>
              <a:t> e </a:t>
            </a:r>
            <a:r>
              <a:rPr lang="pt-BR" i="1" dirty="0"/>
              <a:t>O </a:t>
            </a:r>
            <a:r>
              <a:rPr lang="pt-BR" i="1" dirty="0" smtClean="0"/>
              <a:t>Príncipe</a:t>
            </a:r>
            <a:endParaRPr lang="pt-BR" dirty="0"/>
          </a:p>
        </p:txBody>
      </p:sp>
      <p:sp>
        <p:nvSpPr>
          <p:cNvPr id="3" name="Espaço Reservado para Conteúdo 2"/>
          <p:cNvSpPr>
            <a:spLocks noGrp="1"/>
          </p:cNvSpPr>
          <p:nvPr>
            <p:ph idx="1"/>
          </p:nvPr>
        </p:nvSpPr>
        <p:spPr>
          <a:xfrm>
            <a:off x="467544" y="1574724"/>
            <a:ext cx="5554960" cy="1815240"/>
          </a:xfrm>
        </p:spPr>
        <p:txBody>
          <a:bodyPr>
            <a:normAutofit fontScale="92500" lnSpcReduction="10000"/>
          </a:bodyPr>
          <a:lstStyle/>
          <a:p>
            <a:r>
              <a:rPr lang="pt-BR" dirty="0" smtClean="0"/>
              <a:t>O italiano </a:t>
            </a:r>
            <a:r>
              <a:rPr lang="pt-BR" dirty="0"/>
              <a:t>Nicolau Maquiavel (1469-1527) foi um historiador, poeta, diplomata e músico italiano do Renascimento</a:t>
            </a:r>
            <a:r>
              <a:rPr lang="pt-BR" dirty="0" smtClean="0"/>
              <a:t>.</a:t>
            </a:r>
          </a:p>
          <a:p>
            <a:r>
              <a:rPr lang="pt-BR" dirty="0" smtClean="0"/>
              <a:t>Sua obra mais famosa foi </a:t>
            </a:r>
            <a:r>
              <a:rPr lang="pt-BR" i="1" dirty="0"/>
              <a:t>O Príncipe </a:t>
            </a:r>
            <a:r>
              <a:rPr lang="pt-BR" dirty="0"/>
              <a:t>(completamente escrita em 1513, mas publicado postumamente apenas em 1532</a:t>
            </a:r>
            <a:r>
              <a:rPr lang="pt-BR" dirty="0" smtClean="0"/>
              <a:t>).</a:t>
            </a:r>
          </a:p>
          <a:p>
            <a:endParaRPr lang="pt-BR" dirty="0" smtClean="0"/>
          </a:p>
          <a:p>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940152" y="404664"/>
            <a:ext cx="2317998" cy="2985300"/>
          </a:xfrm>
          <a:prstGeom prst="rect">
            <a:avLst/>
          </a:prstGeom>
        </p:spPr>
      </p:pic>
      <p:sp>
        <p:nvSpPr>
          <p:cNvPr id="5" name="Retângulo 4"/>
          <p:cNvSpPr/>
          <p:nvPr/>
        </p:nvSpPr>
        <p:spPr>
          <a:xfrm>
            <a:off x="539552" y="3485907"/>
            <a:ext cx="7632848" cy="2031325"/>
          </a:xfrm>
          <a:prstGeom prst="rect">
            <a:avLst/>
          </a:prstGeom>
        </p:spPr>
        <p:txBody>
          <a:bodyPr wrap="square">
            <a:spAutoFit/>
          </a:bodyPr>
          <a:lstStyle/>
          <a:p>
            <a:pPr marL="285750" indent="-285750">
              <a:buFont typeface="Arial" pitchFamily="34" charset="0"/>
              <a:buChar char="•"/>
            </a:pPr>
            <a:r>
              <a:rPr lang="pt-BR" dirty="0" smtClean="0"/>
              <a:t>Aponta </a:t>
            </a:r>
            <a:r>
              <a:rPr lang="pt-BR" dirty="0"/>
              <a:t>a possibilidade de um príncipe finalmente unificar a Itália e defendê-la contra os estrangeiros. </a:t>
            </a:r>
            <a:endParaRPr lang="pt-BR" dirty="0" smtClean="0"/>
          </a:p>
          <a:p>
            <a:pPr marL="285750" indent="-285750">
              <a:buFont typeface="Arial" pitchFamily="34" charset="0"/>
              <a:buChar char="•"/>
            </a:pPr>
            <a:r>
              <a:rPr lang="pt-BR" dirty="0" smtClean="0"/>
              <a:t>Em </a:t>
            </a:r>
            <a:r>
              <a:rPr lang="pt-BR" dirty="0"/>
              <a:t>26 capítulos, defende a necessidade do príncipe de basear suas forças em exércitos próprios, não em </a:t>
            </a:r>
            <a:r>
              <a:rPr lang="pt-BR" i="1" dirty="0" err="1"/>
              <a:t>condottieri</a:t>
            </a:r>
            <a:r>
              <a:rPr lang="pt-BR" dirty="0"/>
              <a:t> e, após tratar do governo propriamente dito e dos motivos por trás da fraqueza dos Estados italianos, conclui a obra fazendo uma exortação a que um novo príncipe conquiste e liberte a Itália. </a:t>
            </a:r>
          </a:p>
        </p:txBody>
      </p:sp>
    </p:spTree>
    <p:extLst>
      <p:ext uri="{BB962C8B-B14F-4D97-AF65-F5344CB8AC3E}">
        <p14:creationId xmlns:p14="http://schemas.microsoft.com/office/powerpoint/2010/main" xmlns="" val="17039668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ência">
  <a:themeElements>
    <a:clrScheme name="Ex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ê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317</TotalTime>
  <Words>2985</Words>
  <Application>Microsoft Office PowerPoint</Application>
  <PresentationFormat>Apresentação na tela (4:3)</PresentationFormat>
  <Paragraphs>130</Paragraphs>
  <Slides>23</Slides>
  <Notes>0</Notes>
  <HiddenSlides>0</HiddenSlides>
  <MMClips>0</MMClips>
  <ScaleCrop>false</ScaleCrop>
  <HeadingPairs>
    <vt:vector size="4" baseType="variant">
      <vt:variant>
        <vt:lpstr>Tema</vt:lpstr>
      </vt:variant>
      <vt:variant>
        <vt:i4>1</vt:i4>
      </vt:variant>
      <vt:variant>
        <vt:lpstr>Títulos de slides</vt:lpstr>
      </vt:variant>
      <vt:variant>
        <vt:i4>23</vt:i4>
      </vt:variant>
    </vt:vector>
  </HeadingPairs>
  <TitlesOfParts>
    <vt:vector size="24" baseType="lpstr">
      <vt:lpstr>Adjacência</vt:lpstr>
      <vt:lpstr>Aula 1 Origens do pensamento estratégico</vt:lpstr>
      <vt:lpstr>As origens do pensamento estratégico</vt:lpstr>
      <vt:lpstr>Sun Tzu e A Arte da Guerra</vt:lpstr>
      <vt:lpstr>Sun Tzu e A Arte da Guerra</vt:lpstr>
      <vt:lpstr>Sun Tzu e A Arte da Guerra</vt:lpstr>
      <vt:lpstr>Nicolau Eymerich  e o Manual dos Inquisidores</vt:lpstr>
      <vt:lpstr>Dez truques dos hereges para responder sem confessar</vt:lpstr>
      <vt:lpstr>Como neutralizar os truques</vt:lpstr>
      <vt:lpstr>Maquiavel e O Príncipe</vt:lpstr>
      <vt:lpstr>Virtù x fortuna</vt:lpstr>
      <vt:lpstr>Algumas ideias de Maquiavel</vt:lpstr>
      <vt:lpstr>Algumas ideias de Maquiavel</vt:lpstr>
      <vt:lpstr>Miyamoto Musashi  e O Livro dos Cinco Anéis</vt:lpstr>
      <vt:lpstr>Estrutura do livro</vt:lpstr>
      <vt:lpstr>Algumas máximas de Musashi</vt:lpstr>
      <vt:lpstr>Cardeal Mazarin e o Breviário dos Políticos</vt:lpstr>
      <vt:lpstr>Máximas de Mazarin</vt:lpstr>
      <vt:lpstr>Máximas de Mazarin</vt:lpstr>
      <vt:lpstr>Karl von Clausewitz e Da Guerra</vt:lpstr>
      <vt:lpstr>Conceitos de Clausewitz </vt:lpstr>
      <vt:lpstr>Conceitos de Clausewitz </vt:lpstr>
      <vt:lpstr>Liddell Hart  e As Grandes Guerras da História</vt:lpstr>
      <vt:lpstr>Algumas ideias de Liddell Hart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Estratégias de Atuação Parlamentar</dc:title>
  <dc:creator>User</dc:creator>
  <cp:lastModifiedBy>ALESP</cp:lastModifiedBy>
  <cp:revision>30</cp:revision>
  <dcterms:created xsi:type="dcterms:W3CDTF">2013-10-05T12:16:06Z</dcterms:created>
  <dcterms:modified xsi:type="dcterms:W3CDTF">2014-05-12T16:27:27Z</dcterms:modified>
</cp:coreProperties>
</file>